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9" r:id="rId2"/>
    <p:sldId id="286" r:id="rId3"/>
    <p:sldId id="353" r:id="rId4"/>
    <p:sldId id="306" r:id="rId5"/>
    <p:sldId id="304" r:id="rId6"/>
    <p:sldId id="303" r:id="rId7"/>
    <p:sldId id="312" r:id="rId8"/>
    <p:sldId id="308" r:id="rId9"/>
    <p:sldId id="356" r:id="rId10"/>
    <p:sldId id="357" r:id="rId11"/>
    <p:sldId id="351" r:id="rId12"/>
    <p:sldId id="347" r:id="rId13"/>
    <p:sldId id="345" r:id="rId14"/>
    <p:sldId id="346" r:id="rId15"/>
    <p:sldId id="342" r:id="rId16"/>
    <p:sldId id="338" r:id="rId17"/>
    <p:sldId id="343" r:id="rId18"/>
    <p:sldId id="275" r:id="rId19"/>
    <p:sldId id="276" r:id="rId20"/>
  </p:sldIdLst>
  <p:sldSz cx="12192000" cy="6858000"/>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6" autoAdjust="0"/>
    <p:restoredTop sz="92735" autoAdjust="0"/>
  </p:normalViewPr>
  <p:slideViewPr>
    <p:cSldViewPr>
      <p:cViewPr>
        <p:scale>
          <a:sx n="50" d="100"/>
          <a:sy n="50" d="100"/>
        </p:scale>
        <p:origin x="1308" y="22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838" cy="366713"/>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5438775" y="0"/>
            <a:ext cx="4160838" cy="366713"/>
          </a:xfrm>
          <a:prstGeom prst="rect">
            <a:avLst/>
          </a:prstGeom>
        </p:spPr>
        <p:txBody>
          <a:bodyPr vert="horz" lIns="91440" tIns="45720" rIns="91440" bIns="45720" rtlCol="0"/>
          <a:lstStyle>
            <a:lvl1pPr algn="r">
              <a:defRPr sz="1200"/>
            </a:lvl1pPr>
          </a:lstStyle>
          <a:p>
            <a:fld id="{9275EA0E-2491-44D5-B09A-DAD16DD8A4C4}" type="datetimeFigureOut">
              <a:rPr lang="en-DE" smtClean="0"/>
              <a:t>12/07/2024</a:t>
            </a:fld>
            <a:endParaRPr lang="en-DE"/>
          </a:p>
        </p:txBody>
      </p:sp>
      <p:sp>
        <p:nvSpPr>
          <p:cNvPr id="4" name="Slide Image Placeholder 3"/>
          <p:cNvSpPr>
            <a:spLocks noGrp="1" noRot="1" noChangeAspect="1"/>
          </p:cNvSpPr>
          <p:nvPr>
            <p:ph type="sldImg" idx="2"/>
          </p:nvPr>
        </p:nvSpPr>
        <p:spPr>
          <a:xfrm>
            <a:off x="2606675" y="914400"/>
            <a:ext cx="4387850" cy="2468563"/>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960438" y="3521075"/>
            <a:ext cx="7680325" cy="28797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6948488"/>
            <a:ext cx="4160838" cy="366712"/>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5438775" y="6948488"/>
            <a:ext cx="4160838" cy="366712"/>
          </a:xfrm>
          <a:prstGeom prst="rect">
            <a:avLst/>
          </a:prstGeom>
        </p:spPr>
        <p:txBody>
          <a:bodyPr vert="horz" lIns="91440" tIns="45720" rIns="91440" bIns="45720" rtlCol="0" anchor="b"/>
          <a:lstStyle>
            <a:lvl1pPr algn="r">
              <a:defRPr sz="1200"/>
            </a:lvl1pPr>
          </a:lstStyle>
          <a:p>
            <a:fld id="{98A14291-F4C1-4BDA-BAE3-439FA0F81DFF}" type="slidenum">
              <a:rPr lang="en-DE" smtClean="0"/>
              <a:t>‹#›</a:t>
            </a:fld>
            <a:endParaRPr lang="en-DE"/>
          </a:p>
        </p:txBody>
      </p:sp>
    </p:spTree>
    <p:extLst>
      <p:ext uri="{BB962C8B-B14F-4D97-AF65-F5344CB8AC3E}">
        <p14:creationId xmlns:p14="http://schemas.microsoft.com/office/powerpoint/2010/main" val="2480388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8A14291-F4C1-4BDA-BAE3-439FA0F81DFF}" type="slidenum">
              <a:rPr lang="en-DE" smtClean="0"/>
              <a:t>1</a:t>
            </a:fld>
            <a:endParaRPr lang="en-DE"/>
          </a:p>
        </p:txBody>
      </p:sp>
    </p:spTree>
    <p:extLst>
      <p:ext uri="{BB962C8B-B14F-4D97-AF65-F5344CB8AC3E}">
        <p14:creationId xmlns:p14="http://schemas.microsoft.com/office/powerpoint/2010/main" val="3563366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8A14291-F4C1-4BDA-BAE3-439FA0F81DFF}" type="slidenum">
              <a:rPr lang="en-DE" smtClean="0"/>
              <a:t>2</a:t>
            </a:fld>
            <a:endParaRPr lang="en-DE"/>
          </a:p>
        </p:txBody>
      </p:sp>
    </p:spTree>
    <p:extLst>
      <p:ext uri="{BB962C8B-B14F-4D97-AF65-F5344CB8AC3E}">
        <p14:creationId xmlns:p14="http://schemas.microsoft.com/office/powerpoint/2010/main" val="1580135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8A14291-F4C1-4BDA-BAE3-439FA0F81DFF}" type="slidenum">
              <a:rPr lang="en-DE" smtClean="0"/>
              <a:t>3</a:t>
            </a:fld>
            <a:endParaRPr lang="en-DE"/>
          </a:p>
        </p:txBody>
      </p:sp>
    </p:spTree>
    <p:extLst>
      <p:ext uri="{BB962C8B-B14F-4D97-AF65-F5344CB8AC3E}">
        <p14:creationId xmlns:p14="http://schemas.microsoft.com/office/powerpoint/2010/main" val="2539301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8A14291-F4C1-4BDA-BAE3-439FA0F81DFF}" type="slidenum">
              <a:rPr lang="en-DE" smtClean="0"/>
              <a:t>4</a:t>
            </a:fld>
            <a:endParaRPr lang="en-DE"/>
          </a:p>
        </p:txBody>
      </p:sp>
    </p:spTree>
    <p:extLst>
      <p:ext uri="{BB962C8B-B14F-4D97-AF65-F5344CB8AC3E}">
        <p14:creationId xmlns:p14="http://schemas.microsoft.com/office/powerpoint/2010/main" val="2121216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8A14291-F4C1-4BDA-BAE3-439FA0F81DFF}" type="slidenum">
              <a:rPr lang="en-DE" smtClean="0"/>
              <a:t>5</a:t>
            </a:fld>
            <a:endParaRPr lang="en-DE"/>
          </a:p>
        </p:txBody>
      </p:sp>
    </p:spTree>
    <p:extLst>
      <p:ext uri="{BB962C8B-B14F-4D97-AF65-F5344CB8AC3E}">
        <p14:creationId xmlns:p14="http://schemas.microsoft.com/office/powerpoint/2010/main" val="2430413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8A14291-F4C1-4BDA-BAE3-439FA0F81DFF}" type="slidenum">
              <a:rPr lang="en-DE" smtClean="0"/>
              <a:t>10</a:t>
            </a:fld>
            <a:endParaRPr lang="en-DE"/>
          </a:p>
        </p:txBody>
      </p:sp>
    </p:spTree>
    <p:extLst>
      <p:ext uri="{BB962C8B-B14F-4D97-AF65-F5344CB8AC3E}">
        <p14:creationId xmlns:p14="http://schemas.microsoft.com/office/powerpoint/2010/main" val="1152785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6939" y="1004138"/>
            <a:ext cx="10358120" cy="57467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r>
              <a:rPr lang="en-US" dirty="0"/>
              <a:t>4/1/2023</a:t>
            </a:r>
            <a:endParaRPr dirty="0"/>
          </a:p>
        </p:txBody>
      </p:sp>
      <p:sp>
        <p:nvSpPr>
          <p:cNvPr id="5" name="Holder 5"/>
          <p:cNvSpPr>
            <a:spLocks noGrp="1"/>
          </p:cNvSpPr>
          <p:nvPr>
            <p:ph type="dt" sz="half" idx="6"/>
          </p:nvPr>
        </p:nvSpPr>
        <p:spPr/>
        <p:txBody>
          <a:bodyPr lIns="0" tIns="0" rIns="0" bIns="0"/>
          <a:lstStyle>
            <a:lvl1pPr>
              <a:defRPr sz="1200" b="0" i="0">
                <a:solidFill>
                  <a:srgbClr val="888888"/>
                </a:solidFill>
                <a:latin typeface="Calibri"/>
                <a:cs typeface="Calibri"/>
              </a:defRPr>
            </a:lvl1pPr>
          </a:lstStyle>
          <a:p>
            <a:pPr marL="12700">
              <a:lnSpc>
                <a:spcPts val="1240"/>
              </a:lnSpc>
            </a:pPr>
            <a:r>
              <a:rPr lang="en-US" spc="-5" dirty="0"/>
              <a:t>Group- 4 (Site to Site IPsec VPN Design &amp; Simulation)</a:t>
            </a:r>
            <a:endParaRPr spc="-5" dirty="0"/>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pPr marL="38100">
                <a:lnSpc>
                  <a:spcPts val="1240"/>
                </a:lnSpc>
              </a:pPr>
              <a:t>‹#›</a:t>
            </a:fld>
            <a:endParaRPr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r>
              <a:rPr lang="en-US" dirty="0"/>
              <a:t>4/1/2023</a:t>
            </a:r>
            <a:endParaRPr dirty="0"/>
          </a:p>
        </p:txBody>
      </p:sp>
      <p:sp>
        <p:nvSpPr>
          <p:cNvPr id="5" name="Holder 5"/>
          <p:cNvSpPr>
            <a:spLocks noGrp="1"/>
          </p:cNvSpPr>
          <p:nvPr>
            <p:ph type="dt" sz="half" idx="6"/>
          </p:nvPr>
        </p:nvSpPr>
        <p:spPr/>
        <p:txBody>
          <a:bodyPr lIns="0" tIns="0" rIns="0" bIns="0"/>
          <a:lstStyle>
            <a:lvl1pPr>
              <a:defRPr sz="1200" b="0" i="0">
                <a:solidFill>
                  <a:srgbClr val="888888"/>
                </a:solidFill>
                <a:latin typeface="Calibri"/>
                <a:cs typeface="Calibri"/>
              </a:defRPr>
            </a:lvl1pPr>
          </a:lstStyle>
          <a:p>
            <a:pPr marL="12700">
              <a:lnSpc>
                <a:spcPts val="1240"/>
              </a:lnSpc>
            </a:pPr>
            <a:r>
              <a:rPr lang="en-US" spc="-5" dirty="0"/>
              <a:t>Group- 4 (Site to Site IPsec VPN Design &amp; Simulation)</a:t>
            </a:r>
            <a:endParaRPr spc="-5" dirty="0"/>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pPr marL="38100">
                <a:lnSpc>
                  <a:spcPts val="1240"/>
                </a:lnSpc>
              </a:pPr>
              <a:t>‹#›</a:t>
            </a:fld>
            <a:endParaRPr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r>
              <a:rPr lang="en-US" dirty="0"/>
              <a:t>4/1/2023</a:t>
            </a:r>
            <a:endParaRPr dirty="0"/>
          </a:p>
        </p:txBody>
      </p:sp>
      <p:sp>
        <p:nvSpPr>
          <p:cNvPr id="6" name="Holder 6"/>
          <p:cNvSpPr>
            <a:spLocks noGrp="1"/>
          </p:cNvSpPr>
          <p:nvPr>
            <p:ph type="dt" sz="half" idx="6"/>
          </p:nvPr>
        </p:nvSpPr>
        <p:spPr/>
        <p:txBody>
          <a:bodyPr lIns="0" tIns="0" rIns="0" bIns="0"/>
          <a:lstStyle>
            <a:lvl1pPr>
              <a:defRPr sz="1200" b="0" i="0">
                <a:solidFill>
                  <a:srgbClr val="888888"/>
                </a:solidFill>
                <a:latin typeface="Calibri"/>
                <a:cs typeface="Calibri"/>
              </a:defRPr>
            </a:lvl1pPr>
          </a:lstStyle>
          <a:p>
            <a:pPr marL="12700">
              <a:lnSpc>
                <a:spcPts val="1240"/>
              </a:lnSpc>
            </a:pPr>
            <a:r>
              <a:rPr lang="en-US" spc="-5" dirty="0"/>
              <a:t>Group- 4 (Site to Site IPsec VPN Design &amp; Simulation)</a:t>
            </a:r>
            <a:endParaRPr spc="-5" dirty="0"/>
          </a:p>
        </p:txBody>
      </p:sp>
      <p:sp>
        <p:nvSpPr>
          <p:cNvPr id="7" name="Holder 7"/>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pPr marL="38100">
                <a:lnSpc>
                  <a:spcPts val="1240"/>
                </a:lnSpc>
              </a:pPr>
              <a:t>‹#›</a:t>
            </a:fld>
            <a:endParaRPr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r>
              <a:rPr lang="en-US" dirty="0"/>
              <a:t>4/1/2023</a:t>
            </a:r>
            <a:endParaRPr dirty="0"/>
          </a:p>
        </p:txBody>
      </p:sp>
      <p:sp>
        <p:nvSpPr>
          <p:cNvPr id="4" name="Holder 4"/>
          <p:cNvSpPr>
            <a:spLocks noGrp="1"/>
          </p:cNvSpPr>
          <p:nvPr>
            <p:ph type="dt" sz="half" idx="6"/>
          </p:nvPr>
        </p:nvSpPr>
        <p:spPr/>
        <p:txBody>
          <a:bodyPr lIns="0" tIns="0" rIns="0" bIns="0"/>
          <a:lstStyle>
            <a:lvl1pPr>
              <a:defRPr sz="1200" b="0" i="0">
                <a:solidFill>
                  <a:srgbClr val="888888"/>
                </a:solidFill>
                <a:latin typeface="Calibri"/>
                <a:cs typeface="Calibri"/>
              </a:defRPr>
            </a:lvl1pPr>
          </a:lstStyle>
          <a:p>
            <a:pPr marL="12700">
              <a:lnSpc>
                <a:spcPts val="1240"/>
              </a:lnSpc>
            </a:pPr>
            <a:r>
              <a:rPr lang="en-US" spc="-5" dirty="0"/>
              <a:t>Group- 4 (Site to Site IPsec VPN Design &amp; Simulation)</a:t>
            </a:r>
            <a:endParaRPr spc="-5" dirty="0"/>
          </a:p>
        </p:txBody>
      </p:sp>
      <p:sp>
        <p:nvSpPr>
          <p:cNvPr id="5" name="Holder 5"/>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pPr marL="38100">
                <a:lnSpc>
                  <a:spcPts val="1240"/>
                </a:lnSpc>
              </a:pPr>
              <a:t>‹#›</a:t>
            </a:fld>
            <a:endParaRPr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r>
              <a:rPr lang="en-US" dirty="0"/>
              <a:t>4/1/2023</a:t>
            </a:r>
            <a:endParaRPr dirty="0"/>
          </a:p>
        </p:txBody>
      </p:sp>
      <p:sp>
        <p:nvSpPr>
          <p:cNvPr id="3" name="Holder 3"/>
          <p:cNvSpPr>
            <a:spLocks noGrp="1"/>
          </p:cNvSpPr>
          <p:nvPr>
            <p:ph type="dt" sz="half" idx="6"/>
          </p:nvPr>
        </p:nvSpPr>
        <p:spPr/>
        <p:txBody>
          <a:bodyPr lIns="0" tIns="0" rIns="0" bIns="0"/>
          <a:lstStyle>
            <a:lvl1pPr>
              <a:defRPr sz="1200" b="0" i="0">
                <a:solidFill>
                  <a:srgbClr val="888888"/>
                </a:solidFill>
                <a:latin typeface="Calibri"/>
                <a:cs typeface="Calibri"/>
              </a:defRPr>
            </a:lvl1pPr>
          </a:lstStyle>
          <a:p>
            <a:pPr marL="12700">
              <a:lnSpc>
                <a:spcPts val="1240"/>
              </a:lnSpc>
            </a:pPr>
            <a:r>
              <a:rPr lang="en-US" spc="-5" dirty="0"/>
              <a:t>Group- 4 (Site to Site IPsec VPN Design &amp; Simulation)</a:t>
            </a:r>
            <a:endParaRPr spc="-5" dirty="0"/>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pPr marL="38100">
                <a:lnSpc>
                  <a:spcPts val="1240"/>
                </a:lnSpc>
              </a:pPr>
              <a:t>‹#›</a:t>
            </a:fld>
            <a:endParaRPr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6939" y="962659"/>
            <a:ext cx="2646045" cy="574040"/>
          </a:xfrm>
          <a:prstGeom prst="rect">
            <a:avLst/>
          </a:prstGeom>
        </p:spPr>
        <p:txBody>
          <a:bodyPr wrap="square" lIns="0" tIns="0" rIns="0" bIns="0">
            <a:spAutoFit/>
          </a:bodyPr>
          <a:lstStyle>
            <a:lvl1pPr>
              <a:defRPr sz="36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2259076" y="2629789"/>
            <a:ext cx="7169784" cy="330009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916939" y="6465214"/>
            <a:ext cx="688975" cy="156068"/>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12700">
              <a:lnSpc>
                <a:spcPts val="1240"/>
              </a:lnSpc>
            </a:pPr>
            <a:r>
              <a:rPr lang="en-US" dirty="0"/>
              <a:t>4/1/2023</a:t>
            </a:r>
            <a:endParaRPr dirty="0"/>
          </a:p>
        </p:txBody>
      </p:sp>
      <p:sp>
        <p:nvSpPr>
          <p:cNvPr id="5" name="Holder 5"/>
          <p:cNvSpPr>
            <a:spLocks noGrp="1"/>
          </p:cNvSpPr>
          <p:nvPr>
            <p:ph type="dt" sz="half" idx="6"/>
          </p:nvPr>
        </p:nvSpPr>
        <p:spPr>
          <a:xfrm>
            <a:off x="4909565" y="6465214"/>
            <a:ext cx="2372995" cy="309957"/>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12700">
              <a:lnSpc>
                <a:spcPts val="1240"/>
              </a:lnSpc>
            </a:pPr>
            <a:r>
              <a:rPr lang="en-US" spc="-5" dirty="0"/>
              <a:t>Group- 4 (Site to Site IPsec VPN Design &amp; Simulation)</a:t>
            </a:r>
            <a:endParaRPr spc="-5" dirty="0"/>
          </a:p>
        </p:txBody>
      </p:sp>
      <p:sp>
        <p:nvSpPr>
          <p:cNvPr id="6" name="Holder 6"/>
          <p:cNvSpPr>
            <a:spLocks noGrp="1"/>
          </p:cNvSpPr>
          <p:nvPr>
            <p:ph type="sldNum" sz="quarter" idx="7"/>
          </p:nvPr>
        </p:nvSpPr>
        <p:spPr>
          <a:xfrm>
            <a:off x="11068811" y="6465214"/>
            <a:ext cx="231775" cy="177800"/>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38100">
              <a:lnSpc>
                <a:spcPts val="1240"/>
              </a:lnSpc>
            </a:pPr>
            <a:fld id="{81D60167-4931-47E6-BA6A-407CBD079E47}" type="slidenum">
              <a:rPr dirty="0"/>
              <a:pPr marL="38100">
                <a:lnSpc>
                  <a:spcPts val="1240"/>
                </a:lnSpc>
              </a:pPr>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w-learningeducation.blogspot.com/2017/05/what-is-ids-nids-network-security.html" TargetMode="External"/><Relationship Id="rId7" Type="http://schemas.openxmlformats.org/officeDocument/2006/relationships/image" Target="../media/image12.png"/><Relationship Id="rId2" Type="http://schemas.openxmlformats.org/officeDocument/2006/relationships/hyperlink" Target="https://www.neumetric.com/network-intrusion-detection-system/" TargetMode="External"/><Relationship Id="rId1" Type="http://schemas.openxmlformats.org/officeDocument/2006/relationships/slideLayout" Target="../slideLayouts/slideLayout2.xml"/><Relationship Id="rId6" Type="http://schemas.openxmlformats.org/officeDocument/2006/relationships/hyperlink" Target="https://link.springer.com/chapter/10.1007/978-3-030-24318-0_69" TargetMode="External"/><Relationship Id="rId5" Type="http://schemas.openxmlformats.org/officeDocument/2006/relationships/hyperlink" Target="http://cdn.collibra.com/" TargetMode="External"/><Relationship Id="rId4" Type="http://schemas.openxmlformats.org/officeDocument/2006/relationships/hyperlink" Target="https://www.unb.ca/cic/datasets/nsl.html" TargetMode="Externa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6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bject 3"/>
          <p:cNvSpPr txBox="1"/>
          <p:nvPr/>
        </p:nvSpPr>
        <p:spPr>
          <a:xfrm>
            <a:off x="751353" y="4601496"/>
            <a:ext cx="10983447" cy="1218778"/>
          </a:xfrm>
          <a:prstGeom prst="rect">
            <a:avLst/>
          </a:prstGeom>
        </p:spPr>
        <p:txBody>
          <a:bodyPr vert="horz" lIns="91440" tIns="45720" rIns="91440" bIns="45720" rtlCol="0">
            <a:normAutofit/>
          </a:bodyPr>
          <a:lstStyle/>
          <a:p>
            <a:endParaRPr lang="en-US" sz="2400" dirty="0"/>
          </a:p>
        </p:txBody>
      </p:sp>
      <p:grpSp>
        <p:nvGrpSpPr>
          <p:cNvPr id="78" name="Group 7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2" name="Rectangle 7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5" name="Group 7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6" name="Isosceles Triangle 7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bject 7"/>
          <p:cNvSpPr txBox="1">
            <a:spLocks noGrp="1"/>
          </p:cNvSpPr>
          <p:nvPr>
            <p:ph type="ftr" sz="quarter" idx="5"/>
          </p:nvPr>
        </p:nvSpPr>
        <p:spPr>
          <a:xfrm>
            <a:off x="4038600" y="6356350"/>
            <a:ext cx="4114800" cy="365125"/>
          </a:xfrm>
          <a:prstGeom prst="rect">
            <a:avLst/>
          </a:prstGeom>
        </p:spPr>
        <p:txBody>
          <a:bodyPr vert="horz" lIns="91440" tIns="45720" rIns="91440" bIns="45720" rtlCol="0" anchor="ctr">
            <a:normAutofit/>
          </a:bodyPr>
          <a:lstStyle/>
          <a:p>
            <a:pPr algn="ctr">
              <a:spcAft>
                <a:spcPts val="600"/>
              </a:spcAft>
            </a:pPr>
            <a:r>
              <a:rPr lang="en-US" kern="1200" dirty="0">
                <a:solidFill>
                  <a:schemeClr val="tx1">
                    <a:tint val="75000"/>
                  </a:schemeClr>
                </a:solidFill>
                <a:latin typeface="+mn-lt"/>
                <a:ea typeface="+mn-ea"/>
                <a:cs typeface="+mn-cs"/>
              </a:rPr>
              <a:t>17/</a:t>
            </a:r>
            <a:r>
              <a:rPr lang="en-US" dirty="0">
                <a:solidFill>
                  <a:schemeClr val="tx1">
                    <a:tint val="75000"/>
                  </a:schemeClr>
                </a:solidFill>
                <a:latin typeface="+mn-lt"/>
                <a:cs typeface="+mn-cs"/>
              </a:rPr>
              <a:t>7</a:t>
            </a:r>
            <a:r>
              <a:rPr lang="en-US" kern="1200" dirty="0">
                <a:solidFill>
                  <a:schemeClr val="tx1">
                    <a:tint val="75000"/>
                  </a:schemeClr>
                </a:solidFill>
                <a:latin typeface="+mn-lt"/>
                <a:ea typeface="+mn-ea"/>
                <a:cs typeface="+mn-cs"/>
              </a:rPr>
              <a:t>/2024</a:t>
            </a:r>
          </a:p>
          <a:p>
            <a:pPr algn="ctr">
              <a:spcAft>
                <a:spcPts val="600"/>
              </a:spcAft>
            </a:pPr>
            <a:endParaRPr lang="en-US" kern="1200" dirty="0">
              <a:solidFill>
                <a:schemeClr val="tx1">
                  <a:tint val="75000"/>
                </a:schemeClr>
              </a:solidFill>
              <a:latin typeface="+mn-lt"/>
              <a:ea typeface="+mn-ea"/>
              <a:cs typeface="+mn-cs"/>
            </a:endParaRPr>
          </a:p>
        </p:txBody>
      </p:sp>
      <p:sp>
        <p:nvSpPr>
          <p:cNvPr id="9" name="object 9"/>
          <p:cNvSpPr txBox="1">
            <a:spLocks noGrp="1"/>
          </p:cNvSpPr>
          <p:nvPr>
            <p:ph type="sldNum" sz="quarter" idx="7"/>
          </p:nvPr>
        </p:nvSpPr>
        <p:spPr>
          <a:xfrm>
            <a:off x="8805333" y="6356350"/>
            <a:ext cx="2743200" cy="365125"/>
          </a:xfrm>
          <a:prstGeom prst="rect">
            <a:avLst/>
          </a:prstGeom>
        </p:spPr>
        <p:txBody>
          <a:bodyPr vert="horz" lIns="91440" tIns="45720" rIns="91440" bIns="45720" rtlCol="0" anchor="ctr">
            <a:normAutofit/>
          </a:bodyPr>
          <a:lstStyle/>
          <a:p>
            <a:pPr algn="r">
              <a:spcAft>
                <a:spcPts val="600"/>
              </a:spcAft>
            </a:pPr>
            <a:fld id="{81D60167-4931-47E6-BA6A-407CBD079E47}" type="slidenum">
              <a:rPr lang="en-US" smtClean="0">
                <a:solidFill>
                  <a:schemeClr val="tx1">
                    <a:tint val="75000"/>
                  </a:schemeClr>
                </a:solidFill>
                <a:latin typeface="+mn-lt"/>
                <a:cs typeface="+mn-cs"/>
              </a:rPr>
              <a:pPr algn="r">
                <a:spcAft>
                  <a:spcPts val="600"/>
                </a:spcAft>
              </a:pPr>
              <a:t>1</a:t>
            </a:fld>
            <a:endParaRPr lang="en-US">
              <a:solidFill>
                <a:schemeClr val="tx1">
                  <a:tint val="75000"/>
                </a:schemeClr>
              </a:solidFill>
              <a:latin typeface="+mn-lt"/>
              <a:cs typeface="+mn-cs"/>
            </a:endParaRPr>
          </a:p>
        </p:txBody>
      </p:sp>
      <p:sp>
        <p:nvSpPr>
          <p:cNvPr id="5" name="Title 4">
            <a:extLst>
              <a:ext uri="{FF2B5EF4-FFF2-40B4-BE49-F238E27FC236}">
                <a16:creationId xmlns:a16="http://schemas.microsoft.com/office/drawing/2014/main" id="{C1423974-3683-90C7-BA19-97D72D2DC286}"/>
              </a:ext>
            </a:extLst>
          </p:cNvPr>
          <p:cNvSpPr>
            <a:spLocks noGrp="1"/>
          </p:cNvSpPr>
          <p:nvPr>
            <p:ph type="title"/>
          </p:nvPr>
        </p:nvSpPr>
        <p:spPr>
          <a:xfrm>
            <a:off x="3206993" y="6063734"/>
            <a:ext cx="5778014" cy="184666"/>
          </a:xfrm>
        </p:spPr>
        <p:txBody>
          <a:bodyPr/>
          <a:lstStyle/>
          <a:p>
            <a:pPr algn="ctr"/>
            <a:r>
              <a:rPr lang="de-DE" sz="1200" dirty="0">
                <a:solidFill>
                  <a:schemeClr val="tx1">
                    <a:lumMod val="65000"/>
                    <a:lumOff val="35000"/>
                  </a:schemeClr>
                </a:solidFill>
              </a:rPr>
              <a:t>Source: https://www.neumetric.com/network-intrusion-detection-system/</a:t>
            </a:r>
            <a:endParaRPr lang="en-DE" sz="1200" dirty="0">
              <a:solidFill>
                <a:schemeClr val="tx1">
                  <a:lumMod val="65000"/>
                  <a:lumOff val="35000"/>
                </a:schemeClr>
              </a:solidFill>
            </a:endParaRPr>
          </a:p>
        </p:txBody>
      </p:sp>
      <p:pic>
        <p:nvPicPr>
          <p:cNvPr id="10" name="Picture 9" descr="A group of people working on computers&#10;&#10;Description automatically generated">
            <a:extLst>
              <a:ext uri="{FF2B5EF4-FFF2-40B4-BE49-F238E27FC236}">
                <a16:creationId xmlns:a16="http://schemas.microsoft.com/office/drawing/2014/main" id="{B23E632D-A11B-EB53-D9DF-8C3D5ED773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6274" y="657905"/>
            <a:ext cx="9039986" cy="5084992"/>
          </a:xfrm>
          <a:prstGeom prst="rect">
            <a:avLst/>
          </a:prstGeom>
        </p:spPr>
      </p:pic>
      <p:sp>
        <p:nvSpPr>
          <p:cNvPr id="11" name="Rectangle: Rounded Corners 10">
            <a:extLst>
              <a:ext uri="{FF2B5EF4-FFF2-40B4-BE49-F238E27FC236}">
                <a16:creationId xmlns:a16="http://schemas.microsoft.com/office/drawing/2014/main" id="{9524DE24-7BC8-51BB-DEAA-060CEB364DDF}"/>
              </a:ext>
            </a:extLst>
          </p:cNvPr>
          <p:cNvSpPr/>
          <p:nvPr/>
        </p:nvSpPr>
        <p:spPr>
          <a:xfrm>
            <a:off x="6980546" y="4962776"/>
            <a:ext cx="1981200" cy="66591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4" name="Group 13">
            <a:extLst>
              <a:ext uri="{FF2B5EF4-FFF2-40B4-BE49-F238E27FC236}">
                <a16:creationId xmlns:a16="http://schemas.microsoft.com/office/drawing/2014/main" id="{BD3FF607-E72A-7255-CCD3-10431C0A603D}"/>
              </a:ext>
            </a:extLst>
          </p:cNvPr>
          <p:cNvGrpSpPr/>
          <p:nvPr/>
        </p:nvGrpSpPr>
        <p:grpSpPr>
          <a:xfrm>
            <a:off x="1" y="0"/>
            <a:ext cx="12191999" cy="6858000"/>
            <a:chOff x="1341409" y="655036"/>
            <a:chExt cx="9039986" cy="5084992"/>
          </a:xfrm>
        </p:grpSpPr>
        <p:pic>
          <p:nvPicPr>
            <p:cNvPr id="12" name="Picture 11" descr="A group of people working on computers&#10;&#10;Description automatically generated">
              <a:extLst>
                <a:ext uri="{FF2B5EF4-FFF2-40B4-BE49-F238E27FC236}">
                  <a16:creationId xmlns:a16="http://schemas.microsoft.com/office/drawing/2014/main" id="{A3331C61-E1E2-6146-A8ED-6ADB34CCC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409" y="655036"/>
              <a:ext cx="9039986" cy="5084992"/>
            </a:xfrm>
            <a:prstGeom prst="rect">
              <a:avLst/>
            </a:prstGeom>
          </p:spPr>
        </p:pic>
        <p:sp>
          <p:nvSpPr>
            <p:cNvPr id="13" name="Rectangle: Rounded Corners 12">
              <a:extLst>
                <a:ext uri="{FF2B5EF4-FFF2-40B4-BE49-F238E27FC236}">
                  <a16:creationId xmlns:a16="http://schemas.microsoft.com/office/drawing/2014/main" id="{EAF2C471-B0ED-4B09-B2DB-6B6BF6A2B17A}"/>
                </a:ext>
              </a:extLst>
            </p:cNvPr>
            <p:cNvSpPr/>
            <p:nvPr/>
          </p:nvSpPr>
          <p:spPr>
            <a:xfrm>
              <a:off x="6955681" y="4959907"/>
              <a:ext cx="1981200" cy="66591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23" name="Picture 22" descr="Text&#10;&#10;Description automatically generated">
            <a:extLst>
              <a:ext uri="{FF2B5EF4-FFF2-40B4-BE49-F238E27FC236}">
                <a16:creationId xmlns:a16="http://schemas.microsoft.com/office/drawing/2014/main" id="{23FE107B-3E31-3F90-1E84-41A9B2AD4241}"/>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64000"/>
                    </a14:imgEffect>
                    <a14:imgEffect>
                      <a14:brightnessContrast bright="-49000" contrast="47000"/>
                    </a14:imgEffect>
                  </a14:imgLayer>
                </a14:imgProps>
              </a:ext>
              <a:ext uri="{28A0092B-C50C-407E-A947-70E740481C1C}">
                <a14:useLocalDpi xmlns:a14="http://schemas.microsoft.com/office/drawing/2010/main" val="0"/>
              </a:ext>
            </a:extLst>
          </a:blip>
          <a:stretch>
            <a:fillRect/>
          </a:stretch>
        </p:blipFill>
        <p:spPr>
          <a:xfrm>
            <a:off x="-661808" y="-602887"/>
            <a:ext cx="4895096" cy="2557690"/>
          </a:xfrm>
          <a:prstGeom prst="rect">
            <a:avLst/>
          </a:prstGeom>
        </p:spPr>
      </p:pic>
      <p:sp>
        <p:nvSpPr>
          <p:cNvPr id="2" name="object 5">
            <a:extLst>
              <a:ext uri="{FF2B5EF4-FFF2-40B4-BE49-F238E27FC236}">
                <a16:creationId xmlns:a16="http://schemas.microsoft.com/office/drawing/2014/main" id="{F3909BAF-B8FF-02F2-C18C-DF398CD159B9}"/>
              </a:ext>
            </a:extLst>
          </p:cNvPr>
          <p:cNvSpPr txBox="1">
            <a:spLocks/>
          </p:cNvSpPr>
          <p:nvPr/>
        </p:nvSpPr>
        <p:spPr>
          <a:xfrm>
            <a:off x="4038600" y="6356350"/>
            <a:ext cx="4114800" cy="365125"/>
          </a:xfrm>
          <a:prstGeom prst="rect">
            <a:avLst/>
          </a:prstGeom>
        </p:spPr>
        <p:txBody>
          <a:bodyPr vert="horz" wrap="square" lIns="91440" tIns="45720" rIns="91440" bIns="45720" rtlCol="0" anchor="ctr">
            <a:normAutofit/>
          </a:bodyPr>
          <a:lstStyle>
            <a:defPPr>
              <a:defRPr lang="en-US"/>
            </a:defPPr>
            <a:lvl1pPr marL="0" algn="l" defTabSz="914400" rtl="0" eaLnBrk="1" latinLnBrk="0" hangingPunct="1">
              <a:defRPr sz="1200" b="0" i="0" kern="1200">
                <a:solidFill>
                  <a:srgbClr val="888888"/>
                </a:solidFill>
                <a:latin typeface="Calibri"/>
                <a:ea typeface="+mn-ea"/>
                <a:cs typeface="Calibr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a:solidFill>
                  <a:schemeClr val="tx1">
                    <a:tint val="75000"/>
                  </a:schemeClr>
                </a:solidFill>
                <a:latin typeface="+mn-lt"/>
                <a:cs typeface="+mn-cs"/>
              </a:rPr>
              <a:t>17/7/2024</a:t>
            </a:r>
            <a:endParaRPr lang="en-US" dirty="0">
              <a:solidFill>
                <a:schemeClr val="tx1">
                  <a:tint val="75000"/>
                </a:schemeClr>
              </a:solidFill>
              <a:latin typeface="+mn-lt"/>
              <a:cs typeface="+mn-cs"/>
            </a:endParaRPr>
          </a:p>
        </p:txBody>
      </p:sp>
      <p:sp>
        <p:nvSpPr>
          <p:cNvPr id="4" name="object 3">
            <a:extLst>
              <a:ext uri="{FF2B5EF4-FFF2-40B4-BE49-F238E27FC236}">
                <a16:creationId xmlns:a16="http://schemas.microsoft.com/office/drawing/2014/main" id="{B485F1B8-4241-7B58-7380-5D79CD40A5FA}"/>
              </a:ext>
            </a:extLst>
          </p:cNvPr>
          <p:cNvSpPr txBox="1">
            <a:spLocks/>
          </p:cNvSpPr>
          <p:nvPr/>
        </p:nvSpPr>
        <p:spPr>
          <a:xfrm>
            <a:off x="6848404" y="234342"/>
            <a:ext cx="4719574" cy="680058"/>
          </a:xfrm>
          <a:prstGeom prst="rect">
            <a:avLst/>
          </a:prstGeom>
        </p:spPr>
        <p:txBody>
          <a:bodyPr vert="horz" wrap="square" lIns="0" tIns="12065" rIns="0" bIns="0" rtlCol="0">
            <a:spAutoFit/>
          </a:bodyPr>
          <a:lstStyle>
            <a:lvl1pPr>
              <a:defRPr sz="3600" b="0" i="0">
                <a:solidFill>
                  <a:schemeClr val="tx1"/>
                </a:solidFill>
                <a:latin typeface="Calibri Light"/>
                <a:ea typeface="+mj-ea"/>
                <a:cs typeface="Calibri Light"/>
              </a:defRPr>
            </a:lvl1pPr>
          </a:lstStyle>
          <a:p>
            <a:pPr algn="ctr">
              <a:lnSpc>
                <a:spcPct val="150000"/>
              </a:lnSpc>
              <a:spcBef>
                <a:spcPts val="95"/>
              </a:spcBef>
            </a:pPr>
            <a:r>
              <a:rPr lang="en-US" sz="3200" spc="-250" dirty="0">
                <a:latin typeface="Baguet Script" panose="020F0502020204030204" pitchFamily="2" charset="0"/>
                <a:cs typeface="Calibri Light"/>
              </a:rPr>
              <a:t>M</a:t>
            </a:r>
            <a:r>
              <a:rPr lang="en-US" sz="3200" spc="-280" dirty="0">
                <a:latin typeface="Baguet Script" panose="020F0502020204030204" pitchFamily="2" charset="0"/>
                <a:cs typeface="Calibri Light"/>
              </a:rPr>
              <a:t>aster  Colloquium - B</a:t>
            </a:r>
            <a:endParaRPr lang="en-US" sz="3200" dirty="0">
              <a:latin typeface="Baguet Script" panose="020F0502020204030204" pitchFamily="2" charset="0"/>
              <a:cs typeface="Calibri Light"/>
            </a:endParaRPr>
          </a:p>
        </p:txBody>
      </p:sp>
      <p:sp>
        <p:nvSpPr>
          <p:cNvPr id="8" name="object 5">
            <a:extLst>
              <a:ext uri="{FF2B5EF4-FFF2-40B4-BE49-F238E27FC236}">
                <a16:creationId xmlns:a16="http://schemas.microsoft.com/office/drawing/2014/main" id="{B775DF34-8F30-11A1-72B1-6DB835BFA8AE}"/>
              </a:ext>
            </a:extLst>
          </p:cNvPr>
          <p:cNvSpPr txBox="1"/>
          <p:nvPr/>
        </p:nvSpPr>
        <p:spPr>
          <a:xfrm>
            <a:off x="964764" y="4837213"/>
            <a:ext cx="3581400" cy="1320874"/>
          </a:xfrm>
          <a:prstGeom prst="rect">
            <a:avLst/>
          </a:prstGeom>
        </p:spPr>
        <p:txBody>
          <a:bodyPr vert="horz" wrap="square" lIns="0" tIns="172720" rIns="0" bIns="0" rtlCol="0">
            <a:spAutoFit/>
          </a:bodyPr>
          <a:lstStyle/>
          <a:p>
            <a:pPr marL="12700">
              <a:lnSpc>
                <a:spcPct val="300000"/>
              </a:lnSpc>
              <a:spcBef>
                <a:spcPts val="1360"/>
              </a:spcBef>
            </a:pPr>
            <a:r>
              <a:rPr b="1" u="sng" spc="-10" dirty="0">
                <a:uFill>
                  <a:solidFill>
                    <a:srgbClr val="000000"/>
                  </a:solidFill>
                </a:uFill>
                <a:cs typeface="Calibri"/>
              </a:rPr>
              <a:t>Group</a:t>
            </a:r>
            <a:r>
              <a:rPr lang="en-US" b="1" u="sng" spc="-10" dirty="0">
                <a:uFill>
                  <a:solidFill>
                    <a:srgbClr val="000000"/>
                  </a:solidFill>
                </a:uFill>
                <a:cs typeface="Calibri"/>
              </a:rPr>
              <a:t>-D</a:t>
            </a:r>
            <a:r>
              <a:rPr b="1" u="sng" spc="-40" dirty="0">
                <a:uFill>
                  <a:solidFill>
                    <a:srgbClr val="000000"/>
                  </a:solidFill>
                </a:uFill>
                <a:cs typeface="Calibri"/>
              </a:rPr>
              <a:t> </a:t>
            </a:r>
            <a:r>
              <a:rPr b="1" u="sng" spc="-5" dirty="0">
                <a:uFill>
                  <a:solidFill>
                    <a:srgbClr val="000000"/>
                  </a:solidFill>
                </a:uFill>
                <a:cs typeface="Calibri"/>
              </a:rPr>
              <a:t>:</a:t>
            </a:r>
            <a:endParaRPr b="1" u="sng" dirty="0">
              <a:cs typeface="Calibri"/>
            </a:endParaRPr>
          </a:p>
          <a:p>
            <a:pPr marL="12065">
              <a:spcBef>
                <a:spcPts val="325"/>
              </a:spcBef>
              <a:tabLst>
                <a:tab pos="299085" algn="l"/>
                <a:tab pos="299720" algn="l"/>
              </a:tabLst>
            </a:pPr>
            <a:r>
              <a:rPr lang="en-US" b="1" spc="-10" dirty="0">
                <a:cs typeface="Calibri"/>
              </a:rPr>
              <a:t>Md </a:t>
            </a:r>
            <a:r>
              <a:rPr lang="en-US" b="1" dirty="0">
                <a:cs typeface="Calibri"/>
              </a:rPr>
              <a:t>Ashraful Hakim Khan Siddiquee</a:t>
            </a:r>
            <a:endParaRPr b="1" dirty="0">
              <a:cs typeface="Calibri"/>
            </a:endParaRPr>
          </a:p>
        </p:txBody>
      </p:sp>
      <p:sp>
        <p:nvSpPr>
          <p:cNvPr id="15" name="object 4">
            <a:extLst>
              <a:ext uri="{FF2B5EF4-FFF2-40B4-BE49-F238E27FC236}">
                <a16:creationId xmlns:a16="http://schemas.microsoft.com/office/drawing/2014/main" id="{B50988A6-FD91-4037-BB68-AAE065BB81AE}"/>
              </a:ext>
            </a:extLst>
          </p:cNvPr>
          <p:cNvSpPr txBox="1"/>
          <p:nvPr/>
        </p:nvSpPr>
        <p:spPr>
          <a:xfrm>
            <a:off x="6066288" y="5912848"/>
            <a:ext cx="7096252" cy="381515"/>
          </a:xfrm>
          <a:prstGeom prst="rect">
            <a:avLst/>
          </a:prstGeom>
        </p:spPr>
        <p:txBody>
          <a:bodyPr vert="horz" wrap="square" lIns="0" tIns="12065" rIns="0" bIns="0" rtlCol="0">
            <a:spAutoFit/>
          </a:bodyPr>
          <a:lstStyle/>
          <a:p>
            <a:pPr marR="42545" algn="ctr">
              <a:lnSpc>
                <a:spcPct val="100000"/>
              </a:lnSpc>
              <a:spcBef>
                <a:spcPts val="2775"/>
              </a:spcBef>
            </a:pPr>
            <a:r>
              <a:rPr sz="2400" spc="-65" dirty="0">
                <a:cs typeface="Arial MT"/>
              </a:rPr>
              <a:t>P</a:t>
            </a:r>
            <a:r>
              <a:rPr sz="2400" spc="-60" dirty="0">
                <a:cs typeface="Arial MT"/>
              </a:rPr>
              <a:t>r</a:t>
            </a:r>
            <a:r>
              <a:rPr sz="2400" spc="-70" dirty="0">
                <a:cs typeface="Arial MT"/>
              </a:rPr>
              <a:t>o</a:t>
            </a:r>
            <a:r>
              <a:rPr sz="2400" spc="-60" dirty="0">
                <a:cs typeface="Arial MT"/>
              </a:rPr>
              <a:t>f</a:t>
            </a:r>
            <a:r>
              <a:rPr sz="2400" dirty="0">
                <a:cs typeface="Arial MT"/>
              </a:rPr>
              <a:t>.</a:t>
            </a:r>
            <a:r>
              <a:rPr sz="2400" spc="-100" dirty="0">
                <a:cs typeface="Arial MT"/>
              </a:rPr>
              <a:t> </a:t>
            </a:r>
            <a:r>
              <a:rPr sz="2400" spc="-120" dirty="0">
                <a:cs typeface="Arial MT"/>
              </a:rPr>
              <a:t>D</a:t>
            </a:r>
            <a:r>
              <a:rPr sz="2400" spc="-240" dirty="0">
                <a:cs typeface="Arial MT"/>
              </a:rPr>
              <a:t>r</a:t>
            </a:r>
            <a:r>
              <a:rPr sz="2400" dirty="0">
                <a:cs typeface="Arial MT"/>
              </a:rPr>
              <a:t>.</a:t>
            </a:r>
            <a:r>
              <a:rPr sz="2400" spc="-254" dirty="0">
                <a:cs typeface="Arial MT"/>
              </a:rPr>
              <a:t> </a:t>
            </a:r>
            <a:r>
              <a:rPr sz="2400" dirty="0">
                <a:cs typeface="Arial MT"/>
              </a:rPr>
              <a:t>Ing.</a:t>
            </a:r>
            <a:r>
              <a:rPr sz="2400" spc="-25" dirty="0">
                <a:cs typeface="Arial MT"/>
              </a:rPr>
              <a:t> </a:t>
            </a:r>
            <a:r>
              <a:rPr sz="2400" spc="-10" dirty="0">
                <a:cs typeface="Arial MT"/>
              </a:rPr>
              <a:t>M</a:t>
            </a:r>
            <a:r>
              <a:rPr sz="2400" spc="-20" dirty="0">
                <a:cs typeface="Arial MT"/>
              </a:rPr>
              <a:t>a</a:t>
            </a:r>
            <a:r>
              <a:rPr sz="2400" dirty="0">
                <a:cs typeface="Arial MT"/>
              </a:rPr>
              <a:t>r</a:t>
            </a:r>
            <a:r>
              <a:rPr sz="2400" spc="-20" dirty="0">
                <a:cs typeface="Arial MT"/>
              </a:rPr>
              <a:t>cu</a:t>
            </a:r>
            <a:r>
              <a:rPr sz="2400" dirty="0">
                <a:cs typeface="Arial MT"/>
              </a:rPr>
              <a:t>s</a:t>
            </a:r>
            <a:r>
              <a:rPr sz="2400" spc="170" dirty="0">
                <a:cs typeface="Arial MT"/>
              </a:rPr>
              <a:t> </a:t>
            </a:r>
            <a:r>
              <a:rPr sz="2400" spc="-30" dirty="0">
                <a:cs typeface="Arial MT"/>
              </a:rPr>
              <a:t>P</a:t>
            </a:r>
            <a:r>
              <a:rPr sz="2400" spc="-35" dirty="0">
                <a:cs typeface="Arial MT"/>
              </a:rPr>
              <a:t>u</a:t>
            </a:r>
            <a:r>
              <a:rPr sz="2400" spc="-20" dirty="0">
                <a:cs typeface="Arial MT"/>
              </a:rPr>
              <a:t>r</a:t>
            </a:r>
            <a:r>
              <a:rPr sz="2400" spc="-35" dirty="0">
                <a:cs typeface="Arial MT"/>
              </a:rPr>
              <a:t>a</a:t>
            </a:r>
            <a:r>
              <a:rPr sz="2400" dirty="0">
                <a:cs typeface="Arial MT"/>
              </a:rPr>
              <a:t>t</a:t>
            </a:r>
          </a:p>
        </p:txBody>
      </p:sp>
      <p:sp>
        <p:nvSpPr>
          <p:cNvPr id="16" name="Rectangle 15">
            <a:extLst>
              <a:ext uri="{FF2B5EF4-FFF2-40B4-BE49-F238E27FC236}">
                <a16:creationId xmlns:a16="http://schemas.microsoft.com/office/drawing/2014/main" id="{B7F04354-85D3-0D48-5190-DF1EAB18DEA9}"/>
              </a:ext>
            </a:extLst>
          </p:cNvPr>
          <p:cNvSpPr/>
          <p:nvPr/>
        </p:nvSpPr>
        <p:spPr>
          <a:xfrm>
            <a:off x="327349" y="994622"/>
            <a:ext cx="4473251" cy="26629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object 4">
            <a:extLst>
              <a:ext uri="{FF2B5EF4-FFF2-40B4-BE49-F238E27FC236}">
                <a16:creationId xmlns:a16="http://schemas.microsoft.com/office/drawing/2014/main" id="{A5225F81-6482-0D2A-A4C3-0C2888A09DC0}"/>
              </a:ext>
            </a:extLst>
          </p:cNvPr>
          <p:cNvSpPr txBox="1"/>
          <p:nvPr/>
        </p:nvSpPr>
        <p:spPr>
          <a:xfrm>
            <a:off x="380558" y="1371600"/>
            <a:ext cx="4572442" cy="2530693"/>
          </a:xfrm>
          <a:prstGeom prst="rect">
            <a:avLst/>
          </a:prstGeom>
          <a:noFill/>
        </p:spPr>
        <p:txBody>
          <a:bodyPr vert="horz" wrap="square" lIns="0" tIns="12065" rIns="0" bIns="0" rtlCol="0">
            <a:spAutoFit/>
          </a:bodyPr>
          <a:lstStyle/>
          <a:p>
            <a:pPr algn="ctr">
              <a:lnSpc>
                <a:spcPct val="150000"/>
              </a:lnSpc>
              <a:spcBef>
                <a:spcPts val="95"/>
              </a:spcBef>
            </a:pPr>
            <a:r>
              <a:rPr lang="en-US" sz="2800" spc="-5" dirty="0">
                <a:cs typeface="Calibri Light"/>
              </a:rPr>
              <a:t>Project Title</a:t>
            </a:r>
            <a:r>
              <a:rPr sz="2800" spc="-5" dirty="0">
                <a:cs typeface="Calibri Light"/>
              </a:rPr>
              <a:t>:</a:t>
            </a:r>
            <a:r>
              <a:rPr sz="2800" spc="305" dirty="0">
                <a:cs typeface="Calibri Light"/>
              </a:rPr>
              <a:t> </a:t>
            </a:r>
            <a:r>
              <a:rPr sz="2800" spc="-5" dirty="0">
                <a:cs typeface="Calibri Light"/>
              </a:rPr>
              <a:t>“</a:t>
            </a:r>
            <a:r>
              <a:rPr lang="en-US" sz="2800" dirty="0"/>
              <a:t>Detecting and Investigating Network Intrusions with NSL-KDD Dataset</a:t>
            </a:r>
            <a:r>
              <a:rPr sz="2800" spc="-5" dirty="0">
                <a:cs typeface="Calibri Light"/>
              </a:rPr>
              <a:t>”</a:t>
            </a:r>
            <a:endParaRPr sz="2800" dirty="0">
              <a:cs typeface="Calibri Light"/>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6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8" name="Group 7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2" name="Rectangle 7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3" name="Picture 22" descr="Text&#10;&#10;Description automatically generated">
            <a:extLst>
              <a:ext uri="{FF2B5EF4-FFF2-40B4-BE49-F238E27FC236}">
                <a16:creationId xmlns:a16="http://schemas.microsoft.com/office/drawing/2014/main" id="{23FE107B-3E31-3F90-1E84-41A9B2AD42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161" y="-457200"/>
            <a:ext cx="3703936" cy="1935307"/>
          </a:xfrm>
          <a:prstGeom prst="rect">
            <a:avLst/>
          </a:prstGeom>
        </p:spPr>
      </p:pic>
      <p:grpSp>
        <p:nvGrpSpPr>
          <p:cNvPr id="75" name="Group 7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6" name="Isosceles Triangle 7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bject 7"/>
          <p:cNvSpPr txBox="1">
            <a:spLocks noGrp="1"/>
          </p:cNvSpPr>
          <p:nvPr>
            <p:ph type="ftr" sz="quarter" idx="5"/>
          </p:nvPr>
        </p:nvSpPr>
        <p:spPr>
          <a:xfrm>
            <a:off x="4038600" y="6356350"/>
            <a:ext cx="4114800" cy="365125"/>
          </a:xfrm>
          <a:prstGeom prst="rect">
            <a:avLst/>
          </a:prstGeom>
        </p:spPr>
        <p:txBody>
          <a:bodyPr vert="horz" lIns="91440" tIns="45720" rIns="91440" bIns="45720" rtlCol="0" anchor="ctr">
            <a:normAutofit/>
          </a:bodyPr>
          <a:lstStyle/>
          <a:p>
            <a:pPr algn="ctr">
              <a:spcAft>
                <a:spcPts val="600"/>
              </a:spcAft>
            </a:pPr>
            <a:r>
              <a:rPr lang="en-US" dirty="0">
                <a:solidFill>
                  <a:schemeClr val="tx1">
                    <a:tint val="75000"/>
                  </a:schemeClr>
                </a:solidFill>
                <a:latin typeface="+mn-lt"/>
                <a:cs typeface="+mn-cs"/>
              </a:rPr>
              <a:t>17</a:t>
            </a:r>
            <a:r>
              <a:rPr lang="en-US" kern="1200" dirty="0">
                <a:solidFill>
                  <a:schemeClr val="tx1">
                    <a:tint val="75000"/>
                  </a:schemeClr>
                </a:solidFill>
                <a:latin typeface="+mn-lt"/>
                <a:ea typeface="+mn-ea"/>
                <a:cs typeface="+mn-cs"/>
              </a:rPr>
              <a:t>/7/2024</a:t>
            </a:r>
          </a:p>
        </p:txBody>
      </p:sp>
      <p:sp>
        <p:nvSpPr>
          <p:cNvPr id="9" name="object 9"/>
          <p:cNvSpPr txBox="1">
            <a:spLocks noGrp="1"/>
          </p:cNvSpPr>
          <p:nvPr>
            <p:ph type="sldNum" sz="quarter" idx="7"/>
          </p:nvPr>
        </p:nvSpPr>
        <p:spPr>
          <a:xfrm>
            <a:off x="8805333" y="6356350"/>
            <a:ext cx="2743200" cy="365125"/>
          </a:xfrm>
          <a:prstGeom prst="rect">
            <a:avLst/>
          </a:prstGeom>
        </p:spPr>
        <p:txBody>
          <a:bodyPr vert="horz" lIns="91440" tIns="45720" rIns="91440" bIns="45720" rtlCol="0" anchor="ctr">
            <a:normAutofit/>
          </a:bodyPr>
          <a:lstStyle/>
          <a:p>
            <a:pPr algn="r">
              <a:spcAft>
                <a:spcPts val="600"/>
              </a:spcAft>
            </a:pPr>
            <a:fld id="{81D60167-4931-47E6-BA6A-407CBD079E47}" type="slidenum">
              <a:rPr lang="en-US" smtClean="0">
                <a:solidFill>
                  <a:schemeClr val="tx1">
                    <a:tint val="75000"/>
                  </a:schemeClr>
                </a:solidFill>
                <a:latin typeface="+mn-lt"/>
                <a:cs typeface="+mn-cs"/>
              </a:rPr>
              <a:pPr algn="r">
                <a:spcAft>
                  <a:spcPts val="600"/>
                </a:spcAft>
              </a:pPr>
              <a:t>10</a:t>
            </a:fld>
            <a:endParaRPr lang="en-US">
              <a:solidFill>
                <a:schemeClr val="tx1">
                  <a:tint val="75000"/>
                </a:schemeClr>
              </a:solidFill>
              <a:latin typeface="+mn-lt"/>
              <a:cs typeface="+mn-cs"/>
            </a:endParaRPr>
          </a:p>
        </p:txBody>
      </p:sp>
      <p:sp>
        <p:nvSpPr>
          <p:cNvPr id="6" name="Title 7">
            <a:extLst>
              <a:ext uri="{FF2B5EF4-FFF2-40B4-BE49-F238E27FC236}">
                <a16:creationId xmlns:a16="http://schemas.microsoft.com/office/drawing/2014/main" id="{47F224B3-CF91-2612-B2B9-7049B8AE32FE}"/>
              </a:ext>
            </a:extLst>
          </p:cNvPr>
          <p:cNvSpPr txBox="1">
            <a:spLocks/>
          </p:cNvSpPr>
          <p:nvPr/>
        </p:nvSpPr>
        <p:spPr>
          <a:xfrm>
            <a:off x="3356609" y="426550"/>
            <a:ext cx="5331461" cy="553998"/>
          </a:xfrm>
          <a:prstGeom prst="rect">
            <a:avLst/>
          </a:prstGeom>
        </p:spPr>
        <p:txBody>
          <a:bodyPr wrap="square" lIns="0" tIns="0" rIns="0" bIns="0">
            <a:spAutoFit/>
          </a:bodyPr>
          <a:lstStyle>
            <a:lvl1pPr>
              <a:defRPr sz="3600" b="0" i="0">
                <a:solidFill>
                  <a:schemeClr val="tx1"/>
                </a:solidFill>
                <a:latin typeface="Calibri Light"/>
                <a:ea typeface="+mj-ea"/>
                <a:cs typeface="Calibri Light"/>
              </a:defRPr>
            </a:lvl1pPr>
          </a:lstStyle>
          <a:p>
            <a:pPr rtl="0"/>
            <a:r>
              <a:rPr lang="en-US" b="1" kern="1200" spc="-10" dirty="0">
                <a:latin typeface="+mn-lt"/>
                <a:cs typeface="+mj-cs"/>
              </a:rPr>
              <a:t>Objective </a:t>
            </a:r>
            <a:r>
              <a:rPr lang="en" b="1" dirty="0">
                <a:solidFill>
                  <a:srgbClr val="222222"/>
                </a:solidFill>
                <a:latin typeface="+mn-lt"/>
                <a:ea typeface="Comic Sans MS"/>
                <a:cs typeface="Comic Sans MS"/>
                <a:sym typeface="Comic Sans MS"/>
              </a:rPr>
              <a:t>of our research</a:t>
            </a:r>
            <a:endParaRPr lang="en-US" b="1" kern="1200" spc="-10" dirty="0">
              <a:latin typeface="+mn-lt"/>
              <a:cs typeface="+mj-cs"/>
            </a:endParaRPr>
          </a:p>
        </p:txBody>
      </p:sp>
      <p:sp>
        <p:nvSpPr>
          <p:cNvPr id="2" name="Google Shape;352;p19">
            <a:extLst>
              <a:ext uri="{FF2B5EF4-FFF2-40B4-BE49-F238E27FC236}">
                <a16:creationId xmlns:a16="http://schemas.microsoft.com/office/drawing/2014/main" id="{0252F591-F762-77B8-D20B-A5FAE5087B85}"/>
              </a:ext>
            </a:extLst>
          </p:cNvPr>
          <p:cNvSpPr/>
          <p:nvPr/>
        </p:nvSpPr>
        <p:spPr>
          <a:xfrm>
            <a:off x="115332" y="1219200"/>
            <a:ext cx="4473994" cy="4437160"/>
          </a:xfrm>
          <a:prstGeom prst="ellipse">
            <a:avLst/>
          </a:prstGeom>
          <a:solidFill>
            <a:srgbClr val="CFE2F3"/>
          </a:solidFill>
          <a:ln>
            <a:noFill/>
          </a:ln>
        </p:spPr>
        <p:txBody>
          <a:bodyPr spcFirstLastPara="1" wrap="square" lIns="121900" tIns="121900" rIns="121900" bIns="121900" anchor="ctr" anchorCtr="0">
            <a:noAutofit/>
          </a:bodyPr>
          <a:lstStyle/>
          <a:p>
            <a:pPr marL="609585"/>
            <a:r>
              <a:rPr kumimoji="0" lang="en-US" b="0" i="0" u="none" strike="noStrike" kern="1200" cap="none" spc="0" normalizeH="0" baseline="0" noProof="0" dirty="0">
                <a:ln>
                  <a:noFill/>
                </a:ln>
                <a:solidFill>
                  <a:prstClr val="black"/>
                </a:solidFill>
                <a:effectLst/>
                <a:uLnTx/>
                <a:uFillTx/>
                <a:latin typeface="Calibri"/>
                <a:ea typeface="+mn-ea"/>
                <a:cs typeface="+mn-cs"/>
              </a:rPr>
              <a:t>The primary objective of this project is to Detecting and Investigating Network Intrusions with NSL-KDD Dataset and  develop a robust machine learning-based Intrusion Detection System (IDS). </a:t>
            </a:r>
          </a:p>
          <a:p>
            <a:pPr marL="609585"/>
            <a:endParaRPr sz="2000" dirty="0"/>
          </a:p>
        </p:txBody>
      </p:sp>
      <p:sp>
        <p:nvSpPr>
          <p:cNvPr id="3" name="Google Shape;353;p19">
            <a:extLst>
              <a:ext uri="{FF2B5EF4-FFF2-40B4-BE49-F238E27FC236}">
                <a16:creationId xmlns:a16="http://schemas.microsoft.com/office/drawing/2014/main" id="{97114774-A079-B31E-6630-F26E42A8159C}"/>
              </a:ext>
            </a:extLst>
          </p:cNvPr>
          <p:cNvSpPr/>
          <p:nvPr/>
        </p:nvSpPr>
        <p:spPr>
          <a:xfrm>
            <a:off x="4038600" y="1568665"/>
            <a:ext cx="4004052" cy="4026852"/>
          </a:xfrm>
          <a:prstGeom prst="ellipse">
            <a:avLst/>
          </a:prstGeom>
          <a:solidFill>
            <a:srgbClr val="A4C2F4"/>
          </a:solidFill>
          <a:ln>
            <a:noFill/>
          </a:ln>
        </p:spPr>
        <p:txBody>
          <a:bodyPr spcFirstLastPara="1" wrap="square" lIns="121900" tIns="121900" rIns="121900" bIns="121900" anchor="ctr" anchorCtr="0">
            <a:noAutofit/>
          </a:bodyPr>
          <a:lstStyle/>
          <a:p>
            <a:pPr marL="609585"/>
            <a:r>
              <a:rPr kumimoji="0" lang="en-US" b="0" i="0" u="none" strike="noStrike" kern="1200" cap="none" spc="0" normalizeH="0" baseline="0" noProof="0" dirty="0">
                <a:ln>
                  <a:noFill/>
                </a:ln>
                <a:solidFill>
                  <a:prstClr val="black"/>
                </a:solidFill>
                <a:effectLst/>
                <a:uLnTx/>
                <a:uFillTx/>
                <a:latin typeface="Calibri"/>
                <a:ea typeface="+mn-ea"/>
                <a:cs typeface="+mn-cs"/>
              </a:rPr>
              <a:t>This IDS aims to accurately classify network traffic as either benign or malicious, thereby enhancing network security and preventing potential cyber-attacks. </a:t>
            </a:r>
          </a:p>
          <a:p>
            <a:pPr marL="609585"/>
            <a:endParaRPr dirty="0"/>
          </a:p>
        </p:txBody>
      </p:sp>
      <p:sp>
        <p:nvSpPr>
          <p:cNvPr id="4" name="Google Shape;354;p19">
            <a:extLst>
              <a:ext uri="{FF2B5EF4-FFF2-40B4-BE49-F238E27FC236}">
                <a16:creationId xmlns:a16="http://schemas.microsoft.com/office/drawing/2014/main" id="{BC394386-94A3-AD7F-FCAA-3392408B01A6}"/>
              </a:ext>
            </a:extLst>
          </p:cNvPr>
          <p:cNvSpPr/>
          <p:nvPr/>
        </p:nvSpPr>
        <p:spPr>
          <a:xfrm>
            <a:off x="7590269" y="1397378"/>
            <a:ext cx="4448648" cy="4437160"/>
          </a:xfrm>
          <a:prstGeom prst="ellipse">
            <a:avLst/>
          </a:prstGeom>
          <a:solidFill>
            <a:srgbClr val="6D9EEB"/>
          </a:solidFill>
          <a:ln>
            <a:noFill/>
          </a:ln>
        </p:spPr>
        <p:txBody>
          <a:bodyPr spcFirstLastPara="1" wrap="square" lIns="121900" tIns="121900" rIns="121900" bIns="121900" anchor="ctr" anchorCtr="0">
            <a:noAutofit/>
          </a:bodyPr>
          <a:lstStyle/>
          <a:p>
            <a:pPr marL="609585"/>
            <a:r>
              <a:rPr kumimoji="0" lang="en-US" b="0" i="0" u="none" strike="noStrike" kern="1200" cap="none" spc="0" normalizeH="0" baseline="0" noProof="0" dirty="0">
                <a:ln>
                  <a:noFill/>
                </a:ln>
                <a:solidFill>
                  <a:prstClr val="black"/>
                </a:solidFill>
                <a:effectLst/>
                <a:uLnTx/>
                <a:uFillTx/>
                <a:latin typeface="Calibri"/>
                <a:ea typeface="+mn-ea"/>
                <a:cs typeface="+mn-cs"/>
              </a:rPr>
              <a:t>project involves training and comparing the performance of three different machine learning algorithms—Logistic Regression, Random Forest, and Support Vector Machine (SVM)—to identify the most effective model for intrusion</a:t>
            </a:r>
            <a:endParaRPr dirty="0"/>
          </a:p>
        </p:txBody>
      </p:sp>
    </p:spTree>
    <p:extLst>
      <p:ext uri="{BB962C8B-B14F-4D97-AF65-F5344CB8AC3E}">
        <p14:creationId xmlns:p14="http://schemas.microsoft.com/office/powerpoint/2010/main" val="116460171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1">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3">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5">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17">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19">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object 5"/>
          <p:cNvSpPr txBox="1">
            <a:spLocks noGrp="1"/>
          </p:cNvSpPr>
          <p:nvPr>
            <p:ph type="ftr" sz="quarter" idx="5"/>
          </p:nvPr>
        </p:nvSpPr>
        <p:spPr>
          <a:xfrm>
            <a:off x="4038600" y="6356350"/>
            <a:ext cx="4114800" cy="365125"/>
          </a:xfrm>
          <a:prstGeom prst="rect">
            <a:avLst/>
          </a:prstGeom>
        </p:spPr>
        <p:txBody>
          <a:bodyPr vert="horz" lIns="91440" tIns="45720" rIns="91440" bIns="45720" rtlCol="0" anchor="ctr">
            <a:normAutofit/>
          </a:bodyPr>
          <a:lstStyle/>
          <a:p>
            <a:pPr algn="ctr">
              <a:spcAft>
                <a:spcPts val="600"/>
              </a:spcAft>
            </a:pPr>
            <a:r>
              <a:rPr lang="en-US" dirty="0">
                <a:solidFill>
                  <a:schemeClr val="tx1">
                    <a:tint val="75000"/>
                  </a:schemeClr>
                </a:solidFill>
                <a:latin typeface="+mn-lt"/>
                <a:cs typeface="+mn-cs"/>
              </a:rPr>
              <a:t>17</a:t>
            </a:r>
            <a:r>
              <a:rPr lang="en-US" kern="1200" dirty="0">
                <a:solidFill>
                  <a:schemeClr val="tx1">
                    <a:tint val="75000"/>
                  </a:schemeClr>
                </a:solidFill>
                <a:latin typeface="+mn-lt"/>
                <a:ea typeface="+mn-ea"/>
                <a:cs typeface="+mn-cs"/>
              </a:rPr>
              <a:t>/</a:t>
            </a:r>
            <a:r>
              <a:rPr lang="en-US" dirty="0">
                <a:solidFill>
                  <a:schemeClr val="tx1">
                    <a:tint val="75000"/>
                  </a:schemeClr>
                </a:solidFill>
                <a:latin typeface="+mn-lt"/>
                <a:cs typeface="+mn-cs"/>
              </a:rPr>
              <a:t>7</a:t>
            </a:r>
            <a:r>
              <a:rPr lang="en-US" kern="1200" dirty="0">
                <a:solidFill>
                  <a:schemeClr val="tx1">
                    <a:tint val="75000"/>
                  </a:schemeClr>
                </a:solidFill>
                <a:latin typeface="+mn-lt"/>
                <a:ea typeface="+mn-ea"/>
                <a:cs typeface="+mn-cs"/>
              </a:rPr>
              <a:t>/2024</a:t>
            </a:r>
          </a:p>
        </p:txBody>
      </p:sp>
      <p:sp>
        <p:nvSpPr>
          <p:cNvPr id="7" name="object 7"/>
          <p:cNvSpPr txBox="1">
            <a:spLocks noGrp="1"/>
          </p:cNvSpPr>
          <p:nvPr>
            <p:ph type="sldNum" sz="quarter" idx="7"/>
          </p:nvPr>
        </p:nvSpPr>
        <p:spPr>
          <a:xfrm>
            <a:off x="8805333" y="6356350"/>
            <a:ext cx="2743200" cy="365125"/>
          </a:xfrm>
          <a:prstGeom prst="rect">
            <a:avLst/>
          </a:prstGeom>
        </p:spPr>
        <p:txBody>
          <a:bodyPr vert="horz" lIns="91440" tIns="45720" rIns="91440" bIns="45720" rtlCol="0" anchor="ctr">
            <a:normAutofit/>
          </a:bodyPr>
          <a:lstStyle/>
          <a:p>
            <a:pPr algn="r">
              <a:spcAft>
                <a:spcPts val="600"/>
              </a:spcAft>
            </a:pPr>
            <a:fld id="{81D60167-4931-47E6-BA6A-407CBD079E47}" type="slidenum">
              <a:rPr lang="en-US">
                <a:solidFill>
                  <a:schemeClr val="tx1">
                    <a:tint val="75000"/>
                  </a:schemeClr>
                </a:solidFill>
                <a:latin typeface="+mn-lt"/>
                <a:cs typeface="+mn-cs"/>
              </a:rPr>
              <a:pPr algn="r">
                <a:spcAft>
                  <a:spcPts val="600"/>
                </a:spcAft>
              </a:pPr>
              <a:t>11</a:t>
            </a:fld>
            <a:endParaRPr lang="en-US">
              <a:solidFill>
                <a:schemeClr val="tx1">
                  <a:tint val="75000"/>
                </a:schemeClr>
              </a:solidFill>
              <a:latin typeface="+mn-lt"/>
              <a:cs typeface="+mn-cs"/>
            </a:endParaRPr>
          </a:p>
        </p:txBody>
      </p:sp>
      <p:sp>
        <p:nvSpPr>
          <p:cNvPr id="33" name="Isosceles Triangle 21">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Isosceles Triangle 23">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Picture 34" descr="Text&#10;&#10;Description automatically generated">
            <a:extLst>
              <a:ext uri="{FF2B5EF4-FFF2-40B4-BE49-F238E27FC236}">
                <a16:creationId xmlns:a16="http://schemas.microsoft.com/office/drawing/2014/main" id="{4411575E-545A-4F40-57E6-FB46528596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161" y="-457200"/>
            <a:ext cx="3703936" cy="1935307"/>
          </a:xfrm>
          <a:prstGeom prst="rect">
            <a:avLst/>
          </a:prstGeom>
        </p:spPr>
      </p:pic>
      <p:sp>
        <p:nvSpPr>
          <p:cNvPr id="15" name="object 2"/>
          <p:cNvSpPr txBox="1">
            <a:spLocks/>
          </p:cNvSpPr>
          <p:nvPr/>
        </p:nvSpPr>
        <p:spPr>
          <a:xfrm>
            <a:off x="1" y="3262189"/>
            <a:ext cx="4542952" cy="3190954"/>
          </a:xfrm>
          <a:prstGeom prst="rect">
            <a:avLst/>
          </a:prstGeom>
        </p:spPr>
        <p:txBody>
          <a:bodyPr vert="horz" wrap="square" lIns="91440" tIns="45720" rIns="91440" bIns="45720" rtlCol="0" anchor="t">
            <a:normAutofit fontScale="97500"/>
          </a:bodyPr>
          <a:lstStyle>
            <a:lvl1pPr>
              <a:defRPr sz="3600" b="0" i="0">
                <a:solidFill>
                  <a:schemeClr val="tx1"/>
                </a:solidFill>
                <a:latin typeface="Calibri Light"/>
                <a:ea typeface="+mj-ea"/>
                <a:cs typeface="Calibri Light"/>
              </a:defRPr>
            </a:lvl1pPr>
          </a:lstStyle>
          <a:p>
            <a:pPr marL="12700" algn="l" rtl="0">
              <a:lnSpc>
                <a:spcPct val="150000"/>
              </a:lnSpc>
              <a:spcBef>
                <a:spcPct val="0"/>
              </a:spcBef>
            </a:pPr>
            <a:endParaRPr lang="en-US" kern="1200" dirty="0">
              <a:latin typeface="+mj-lt"/>
              <a:cs typeface="+mj-cs"/>
            </a:endParaRPr>
          </a:p>
        </p:txBody>
      </p:sp>
      <p:sp>
        <p:nvSpPr>
          <p:cNvPr id="2" name="TextBox 1">
            <a:extLst>
              <a:ext uri="{FF2B5EF4-FFF2-40B4-BE49-F238E27FC236}">
                <a16:creationId xmlns:a16="http://schemas.microsoft.com/office/drawing/2014/main" id="{08644E1E-8058-43B1-0272-F823FF23EA30}"/>
              </a:ext>
            </a:extLst>
          </p:cNvPr>
          <p:cNvSpPr txBox="1"/>
          <p:nvPr/>
        </p:nvSpPr>
        <p:spPr>
          <a:xfrm>
            <a:off x="2532705" y="766227"/>
            <a:ext cx="7297095" cy="1138773"/>
          </a:xfrm>
          <a:prstGeom prst="rect">
            <a:avLst/>
          </a:prstGeom>
          <a:noFill/>
        </p:spPr>
        <p:txBody>
          <a:bodyPr wrap="square" rtlCol="0">
            <a:spAutoFit/>
          </a:bodyPr>
          <a:lstStyle/>
          <a:p>
            <a:pPr algn="ctr"/>
            <a:r>
              <a:rPr lang="en-US" sz="3400" b="1" dirty="0"/>
              <a:t>Technical / Theoretical Approaches in Intrusion Detection Systems (IDS)</a:t>
            </a:r>
          </a:p>
        </p:txBody>
      </p:sp>
      <p:grpSp>
        <p:nvGrpSpPr>
          <p:cNvPr id="45" name="Group 44">
            <a:extLst>
              <a:ext uri="{FF2B5EF4-FFF2-40B4-BE49-F238E27FC236}">
                <a16:creationId xmlns:a16="http://schemas.microsoft.com/office/drawing/2014/main" id="{C23A95F1-1091-5307-1465-8EB7722D28B5}"/>
              </a:ext>
            </a:extLst>
          </p:cNvPr>
          <p:cNvGrpSpPr/>
          <p:nvPr/>
        </p:nvGrpSpPr>
        <p:grpSpPr>
          <a:xfrm>
            <a:off x="2469802" y="2362200"/>
            <a:ext cx="7707131" cy="2955999"/>
            <a:chOff x="2738805" y="1755385"/>
            <a:chExt cx="7707131" cy="2955999"/>
          </a:xfrm>
        </p:grpSpPr>
        <p:grpSp>
          <p:nvGrpSpPr>
            <p:cNvPr id="3" name="Google Shape;367;p20">
              <a:extLst>
                <a:ext uri="{FF2B5EF4-FFF2-40B4-BE49-F238E27FC236}">
                  <a16:creationId xmlns:a16="http://schemas.microsoft.com/office/drawing/2014/main" id="{6ED64DF0-0207-0A4D-7AC5-843C50185236}"/>
                </a:ext>
              </a:extLst>
            </p:cNvPr>
            <p:cNvGrpSpPr/>
            <p:nvPr/>
          </p:nvGrpSpPr>
          <p:grpSpPr>
            <a:xfrm>
              <a:off x="2743200" y="2371497"/>
              <a:ext cx="3863811" cy="1107671"/>
              <a:chOff x="2395432" y="2441414"/>
              <a:chExt cx="3787555" cy="1205388"/>
            </a:xfrm>
          </p:grpSpPr>
          <p:sp>
            <p:nvSpPr>
              <p:cNvPr id="4" name="Google Shape;368;p20">
                <a:extLst>
                  <a:ext uri="{FF2B5EF4-FFF2-40B4-BE49-F238E27FC236}">
                    <a16:creationId xmlns:a16="http://schemas.microsoft.com/office/drawing/2014/main" id="{A8A26C06-317F-E963-9019-DC1E5E1C6603}"/>
                  </a:ext>
                </a:extLst>
              </p:cNvPr>
              <p:cNvSpPr/>
              <p:nvPr/>
            </p:nvSpPr>
            <p:spPr>
              <a:xfrm>
                <a:off x="5261207" y="2441414"/>
                <a:ext cx="921780" cy="1205388"/>
              </a:xfrm>
              <a:custGeom>
                <a:avLst/>
                <a:gdLst/>
                <a:ahLst/>
                <a:cxnLst/>
                <a:rect l="l" t="t" r="r" b="b"/>
                <a:pathLst>
                  <a:path w="21600" h="21600" extrusionOk="0">
                    <a:moveTo>
                      <a:pt x="10800" y="0"/>
                    </a:moveTo>
                    <a:lnTo>
                      <a:pt x="21600" y="10800"/>
                    </a:lnTo>
                    <a:lnTo>
                      <a:pt x="10800" y="21600"/>
                    </a:lnTo>
                    <a:lnTo>
                      <a:pt x="0" y="10800"/>
                    </a:lnTo>
                    <a:close/>
                  </a:path>
                </a:pathLst>
              </a:custGeom>
              <a:solidFill>
                <a:srgbClr val="902411"/>
              </a:solidFill>
              <a:ln>
                <a:noFill/>
              </a:ln>
            </p:spPr>
            <p:txBody>
              <a:bodyPr spcFirstLastPara="1" wrap="square" lIns="38100" tIns="228600" rIns="38100" bIns="38100" anchor="ctr" anchorCtr="0">
                <a:noAutofit/>
              </a:bodyPr>
              <a:lstStyle/>
              <a:p>
                <a:pPr algn="ctr"/>
                <a:r>
                  <a:rPr lang="en" sz="3067" b="1" dirty="0">
                    <a:solidFill>
                      <a:srgbClr val="FFFFFF"/>
                    </a:solidFill>
                    <a:latin typeface="Calibri"/>
                    <a:ea typeface="Calibri"/>
                    <a:cs typeface="Calibri"/>
                    <a:sym typeface="Calibri"/>
                  </a:rPr>
                  <a:t>02</a:t>
                </a:r>
                <a:endParaRPr sz="1867" b="1" dirty="0">
                  <a:solidFill>
                    <a:schemeClr val="dk1"/>
                  </a:solidFill>
                  <a:latin typeface="Calibri"/>
                  <a:ea typeface="Calibri"/>
                  <a:cs typeface="Calibri"/>
                  <a:sym typeface="Calibri"/>
                </a:endParaRPr>
              </a:p>
            </p:txBody>
          </p:sp>
          <p:sp>
            <p:nvSpPr>
              <p:cNvPr id="6" name="Google Shape;369;p20">
                <a:extLst>
                  <a:ext uri="{FF2B5EF4-FFF2-40B4-BE49-F238E27FC236}">
                    <a16:creationId xmlns:a16="http://schemas.microsoft.com/office/drawing/2014/main" id="{9A798891-6309-55A4-AF82-742DDB40FDD1}"/>
                  </a:ext>
                </a:extLst>
              </p:cNvPr>
              <p:cNvSpPr/>
              <p:nvPr/>
            </p:nvSpPr>
            <p:spPr>
              <a:xfrm>
                <a:off x="5261208" y="2758941"/>
                <a:ext cx="921756" cy="439079"/>
              </a:xfrm>
              <a:custGeom>
                <a:avLst/>
                <a:gdLst/>
                <a:ahLst/>
                <a:cxnLst/>
                <a:rect l="l" t="t" r="r" b="b"/>
                <a:pathLst>
                  <a:path w="921756" h="439079" extrusionOk="0">
                    <a:moveTo>
                      <a:pt x="492627" y="0"/>
                    </a:moveTo>
                    <a:lnTo>
                      <a:pt x="921756" y="285158"/>
                    </a:lnTo>
                    <a:lnTo>
                      <a:pt x="921755" y="285159"/>
                    </a:lnTo>
                    <a:lnTo>
                      <a:pt x="117704" y="439079"/>
                    </a:lnTo>
                    <a:lnTo>
                      <a:pt x="0" y="285158"/>
                    </a:lnTo>
                    <a:close/>
                  </a:path>
                </a:pathLst>
              </a:custGeom>
              <a:solidFill>
                <a:srgbClr val="000000">
                  <a:alpha val="29800"/>
                </a:srgbClr>
              </a:solidFill>
              <a:ln>
                <a:noFill/>
              </a:ln>
            </p:spPr>
            <p:txBody>
              <a:bodyPr spcFirstLastPara="1" wrap="square" lIns="38100" tIns="38100" rIns="38100" bIns="38100" anchor="ctr" anchorCtr="0">
                <a:noAutofit/>
              </a:bodyPr>
              <a:lstStyle/>
              <a:p>
                <a:endParaRPr sz="1867">
                  <a:solidFill>
                    <a:schemeClr val="dk1"/>
                  </a:solidFill>
                  <a:latin typeface="Calibri"/>
                  <a:ea typeface="Calibri"/>
                  <a:cs typeface="Calibri"/>
                  <a:sym typeface="Calibri"/>
                </a:endParaRPr>
              </a:p>
            </p:txBody>
          </p:sp>
          <p:sp>
            <p:nvSpPr>
              <p:cNvPr id="8" name="Google Shape;370;p20">
                <a:extLst>
                  <a:ext uri="{FF2B5EF4-FFF2-40B4-BE49-F238E27FC236}">
                    <a16:creationId xmlns:a16="http://schemas.microsoft.com/office/drawing/2014/main" id="{EF40591A-89F2-D4FC-B5C8-FE52DC2EB856}"/>
                  </a:ext>
                </a:extLst>
              </p:cNvPr>
              <p:cNvSpPr/>
              <p:nvPr/>
            </p:nvSpPr>
            <p:spPr>
              <a:xfrm>
                <a:off x="2395432" y="2441414"/>
                <a:ext cx="3783240" cy="602694"/>
              </a:xfrm>
              <a:custGeom>
                <a:avLst/>
                <a:gdLst/>
                <a:ahLst/>
                <a:cxnLst/>
                <a:rect l="l" t="t" r="r" b="b"/>
                <a:pathLst>
                  <a:path w="21600" h="21600" extrusionOk="0">
                    <a:moveTo>
                      <a:pt x="18969" y="0"/>
                    </a:moveTo>
                    <a:lnTo>
                      <a:pt x="21600" y="21600"/>
                    </a:lnTo>
                    <a:lnTo>
                      <a:pt x="2602" y="21600"/>
                    </a:lnTo>
                    <a:lnTo>
                      <a:pt x="0" y="0"/>
                    </a:lnTo>
                    <a:close/>
                  </a:path>
                </a:pathLst>
              </a:custGeom>
              <a:solidFill>
                <a:schemeClr val="accent5"/>
              </a:solidFill>
              <a:ln>
                <a:noFill/>
              </a:ln>
            </p:spPr>
            <p:txBody>
              <a:bodyPr spcFirstLastPara="1" wrap="square" lIns="38100" tIns="38100" rIns="38100" bIns="38100" anchor="ctr" anchorCtr="0">
                <a:noAutofit/>
              </a:bodyPr>
              <a:lstStyle/>
              <a:p>
                <a:pPr algn="ctr"/>
                <a:endParaRPr sz="1867">
                  <a:solidFill>
                    <a:schemeClr val="dk1"/>
                  </a:solidFill>
                  <a:latin typeface="Calibri"/>
                  <a:ea typeface="Calibri"/>
                  <a:cs typeface="Calibri"/>
                  <a:sym typeface="Calibri"/>
                </a:endParaRPr>
              </a:p>
            </p:txBody>
          </p:sp>
        </p:grpSp>
        <p:grpSp>
          <p:nvGrpSpPr>
            <p:cNvPr id="9" name="Google Shape;371;p20">
              <a:extLst>
                <a:ext uri="{FF2B5EF4-FFF2-40B4-BE49-F238E27FC236}">
                  <a16:creationId xmlns:a16="http://schemas.microsoft.com/office/drawing/2014/main" id="{F1616C5D-9612-C49F-2F69-7072F5115A77}"/>
                </a:ext>
              </a:extLst>
            </p:cNvPr>
            <p:cNvGrpSpPr/>
            <p:nvPr/>
          </p:nvGrpSpPr>
          <p:grpSpPr>
            <a:xfrm>
              <a:off x="6408079" y="1755385"/>
              <a:ext cx="3859409" cy="1107671"/>
              <a:chOff x="5901012" y="1838728"/>
              <a:chExt cx="3783240" cy="1205388"/>
            </a:xfrm>
          </p:grpSpPr>
          <p:sp>
            <p:nvSpPr>
              <p:cNvPr id="10" name="Google Shape;372;p20">
                <a:extLst>
                  <a:ext uri="{FF2B5EF4-FFF2-40B4-BE49-F238E27FC236}">
                    <a16:creationId xmlns:a16="http://schemas.microsoft.com/office/drawing/2014/main" id="{3DE00AF6-E268-15EF-6ECD-4677A53DB44C}"/>
                  </a:ext>
                </a:extLst>
              </p:cNvPr>
              <p:cNvSpPr/>
              <p:nvPr/>
            </p:nvSpPr>
            <p:spPr>
              <a:xfrm>
                <a:off x="5901016" y="1838728"/>
                <a:ext cx="921726" cy="1205388"/>
              </a:xfrm>
              <a:custGeom>
                <a:avLst/>
                <a:gdLst/>
                <a:ahLst/>
                <a:cxnLst/>
                <a:rect l="l" t="t" r="r" b="b"/>
                <a:pathLst>
                  <a:path w="21600" h="21600" extrusionOk="0">
                    <a:moveTo>
                      <a:pt x="10800" y="0"/>
                    </a:moveTo>
                    <a:lnTo>
                      <a:pt x="0" y="10800"/>
                    </a:lnTo>
                    <a:lnTo>
                      <a:pt x="10800" y="21600"/>
                    </a:lnTo>
                    <a:lnTo>
                      <a:pt x="21600" y="10800"/>
                    </a:lnTo>
                    <a:close/>
                  </a:path>
                </a:pathLst>
              </a:custGeom>
              <a:solidFill>
                <a:srgbClr val="F8B100"/>
              </a:solidFill>
              <a:ln>
                <a:noFill/>
              </a:ln>
            </p:spPr>
            <p:txBody>
              <a:bodyPr spcFirstLastPara="1" wrap="square" lIns="38100" tIns="228600" rIns="38100" bIns="38100" anchor="ctr" anchorCtr="0">
                <a:noAutofit/>
              </a:bodyPr>
              <a:lstStyle/>
              <a:p>
                <a:pPr algn="ctr"/>
                <a:r>
                  <a:rPr lang="en" sz="3067" b="1">
                    <a:solidFill>
                      <a:srgbClr val="262626"/>
                    </a:solidFill>
                    <a:latin typeface="Calibri"/>
                    <a:ea typeface="Calibri"/>
                    <a:cs typeface="Calibri"/>
                    <a:sym typeface="Calibri"/>
                  </a:rPr>
                  <a:t>01</a:t>
                </a:r>
                <a:endParaRPr sz="1867" b="1">
                  <a:solidFill>
                    <a:srgbClr val="262626"/>
                  </a:solidFill>
                  <a:latin typeface="Calibri"/>
                  <a:ea typeface="Calibri"/>
                  <a:cs typeface="Calibri"/>
                  <a:sym typeface="Calibri"/>
                </a:endParaRPr>
              </a:p>
            </p:txBody>
          </p:sp>
          <p:sp>
            <p:nvSpPr>
              <p:cNvPr id="11" name="Google Shape;373;p20">
                <a:extLst>
                  <a:ext uri="{FF2B5EF4-FFF2-40B4-BE49-F238E27FC236}">
                    <a16:creationId xmlns:a16="http://schemas.microsoft.com/office/drawing/2014/main" id="{BC0F254A-30D4-2D51-F593-45F8921F37FC}"/>
                  </a:ext>
                </a:extLst>
              </p:cNvPr>
              <p:cNvSpPr/>
              <p:nvPr/>
            </p:nvSpPr>
            <p:spPr>
              <a:xfrm>
                <a:off x="5901017" y="2213396"/>
                <a:ext cx="921748" cy="380931"/>
              </a:xfrm>
              <a:custGeom>
                <a:avLst/>
                <a:gdLst/>
                <a:ahLst/>
                <a:cxnLst/>
                <a:rect l="l" t="t" r="r" b="b"/>
                <a:pathLst>
                  <a:path w="921748" h="380931" extrusionOk="0">
                    <a:moveTo>
                      <a:pt x="524373" y="0"/>
                    </a:moveTo>
                    <a:lnTo>
                      <a:pt x="921747" y="228015"/>
                    </a:lnTo>
                    <a:lnTo>
                      <a:pt x="921748" y="228016"/>
                    </a:lnTo>
                    <a:lnTo>
                      <a:pt x="804813" y="380931"/>
                    </a:lnTo>
                    <a:lnTo>
                      <a:pt x="0" y="228016"/>
                    </a:lnTo>
                    <a:close/>
                  </a:path>
                </a:pathLst>
              </a:custGeom>
              <a:solidFill>
                <a:srgbClr val="000000">
                  <a:alpha val="29800"/>
                </a:srgbClr>
              </a:solidFill>
              <a:ln>
                <a:noFill/>
              </a:ln>
            </p:spPr>
            <p:txBody>
              <a:bodyPr spcFirstLastPara="1" wrap="square" lIns="38100" tIns="38100" rIns="38100" bIns="38100" anchor="ctr" anchorCtr="0">
                <a:noAutofit/>
              </a:bodyPr>
              <a:lstStyle/>
              <a:p>
                <a:endParaRPr sz="3067">
                  <a:solidFill>
                    <a:srgbClr val="262626"/>
                  </a:solidFill>
                  <a:latin typeface="Calibri"/>
                  <a:ea typeface="Calibri"/>
                  <a:cs typeface="Calibri"/>
                  <a:sym typeface="Calibri"/>
                </a:endParaRPr>
              </a:p>
            </p:txBody>
          </p:sp>
          <p:sp>
            <p:nvSpPr>
              <p:cNvPr id="12" name="Google Shape;374;p20">
                <a:extLst>
                  <a:ext uri="{FF2B5EF4-FFF2-40B4-BE49-F238E27FC236}">
                    <a16:creationId xmlns:a16="http://schemas.microsoft.com/office/drawing/2014/main" id="{67BF4B16-E070-2A0F-ACFA-9961801F7213}"/>
                  </a:ext>
                </a:extLst>
              </p:cNvPr>
              <p:cNvSpPr/>
              <p:nvPr/>
            </p:nvSpPr>
            <p:spPr>
              <a:xfrm>
                <a:off x="5901012" y="1838728"/>
                <a:ext cx="3783240" cy="602694"/>
              </a:xfrm>
              <a:custGeom>
                <a:avLst/>
                <a:gdLst/>
                <a:ahLst/>
                <a:cxnLst/>
                <a:rect l="l" t="t" r="r" b="b"/>
                <a:pathLst>
                  <a:path w="21600" h="21600" extrusionOk="0">
                    <a:moveTo>
                      <a:pt x="2631" y="0"/>
                    </a:moveTo>
                    <a:lnTo>
                      <a:pt x="0" y="21600"/>
                    </a:lnTo>
                    <a:lnTo>
                      <a:pt x="18998" y="21600"/>
                    </a:lnTo>
                    <a:lnTo>
                      <a:pt x="21600" y="0"/>
                    </a:lnTo>
                    <a:close/>
                  </a:path>
                </a:pathLst>
              </a:custGeom>
              <a:solidFill>
                <a:schemeClr val="accent4"/>
              </a:solidFill>
              <a:ln>
                <a:noFill/>
              </a:ln>
            </p:spPr>
            <p:txBody>
              <a:bodyPr spcFirstLastPara="1" wrap="square" lIns="38100" tIns="38100" rIns="38100" bIns="38100" anchor="ctr" anchorCtr="0">
                <a:noAutofit/>
              </a:bodyPr>
              <a:lstStyle/>
              <a:p>
                <a:pPr algn="ctr"/>
                <a:endParaRPr sz="1467"/>
              </a:p>
            </p:txBody>
          </p:sp>
        </p:grpSp>
        <p:grpSp>
          <p:nvGrpSpPr>
            <p:cNvPr id="13" name="Google Shape;375;p20">
              <a:extLst>
                <a:ext uri="{FF2B5EF4-FFF2-40B4-BE49-F238E27FC236}">
                  <a16:creationId xmlns:a16="http://schemas.microsoft.com/office/drawing/2014/main" id="{3DC17D3A-F4E9-BA78-9FA1-21F2CE0D9B4F}"/>
                </a:ext>
              </a:extLst>
            </p:cNvPr>
            <p:cNvGrpSpPr/>
            <p:nvPr/>
          </p:nvGrpSpPr>
          <p:grpSpPr>
            <a:xfrm>
              <a:off x="2738805" y="3603713"/>
              <a:ext cx="3863811" cy="1107671"/>
              <a:chOff x="2395432" y="2441414"/>
              <a:chExt cx="3787555" cy="1205388"/>
            </a:xfrm>
          </p:grpSpPr>
          <p:sp>
            <p:nvSpPr>
              <p:cNvPr id="14" name="Google Shape;376;p20">
                <a:extLst>
                  <a:ext uri="{FF2B5EF4-FFF2-40B4-BE49-F238E27FC236}">
                    <a16:creationId xmlns:a16="http://schemas.microsoft.com/office/drawing/2014/main" id="{4B6DC397-9745-29EC-2D7A-A379A570A8A9}"/>
                  </a:ext>
                </a:extLst>
              </p:cNvPr>
              <p:cNvSpPr/>
              <p:nvPr/>
            </p:nvSpPr>
            <p:spPr>
              <a:xfrm>
                <a:off x="5261207" y="2441414"/>
                <a:ext cx="921780" cy="1205388"/>
              </a:xfrm>
              <a:custGeom>
                <a:avLst/>
                <a:gdLst/>
                <a:ahLst/>
                <a:cxnLst/>
                <a:rect l="l" t="t" r="r" b="b"/>
                <a:pathLst>
                  <a:path w="21600" h="21600" extrusionOk="0">
                    <a:moveTo>
                      <a:pt x="10800" y="0"/>
                    </a:moveTo>
                    <a:lnTo>
                      <a:pt x="21600" y="10800"/>
                    </a:lnTo>
                    <a:lnTo>
                      <a:pt x="10800" y="21600"/>
                    </a:lnTo>
                    <a:lnTo>
                      <a:pt x="0" y="10800"/>
                    </a:lnTo>
                    <a:close/>
                  </a:path>
                </a:pathLst>
              </a:custGeom>
              <a:solidFill>
                <a:srgbClr val="7D9445"/>
              </a:solidFill>
              <a:ln>
                <a:noFill/>
              </a:ln>
            </p:spPr>
            <p:txBody>
              <a:bodyPr spcFirstLastPara="1" wrap="square" lIns="38100" tIns="228600" rIns="38100" bIns="38100" anchor="ctr" anchorCtr="0">
                <a:noAutofit/>
              </a:bodyPr>
              <a:lstStyle/>
              <a:p>
                <a:pPr algn="ctr"/>
                <a:r>
                  <a:rPr lang="en" sz="3067" b="1">
                    <a:solidFill>
                      <a:srgbClr val="262626"/>
                    </a:solidFill>
                    <a:latin typeface="Calibri"/>
                    <a:ea typeface="Calibri"/>
                    <a:cs typeface="Calibri"/>
                    <a:sym typeface="Calibri"/>
                  </a:rPr>
                  <a:t>04</a:t>
                </a:r>
                <a:endParaRPr sz="1867" b="1">
                  <a:solidFill>
                    <a:srgbClr val="262626"/>
                  </a:solidFill>
                  <a:latin typeface="Calibri"/>
                  <a:ea typeface="Calibri"/>
                  <a:cs typeface="Calibri"/>
                  <a:sym typeface="Calibri"/>
                </a:endParaRPr>
              </a:p>
            </p:txBody>
          </p:sp>
          <p:sp>
            <p:nvSpPr>
              <p:cNvPr id="17" name="Google Shape;377;p20">
                <a:extLst>
                  <a:ext uri="{FF2B5EF4-FFF2-40B4-BE49-F238E27FC236}">
                    <a16:creationId xmlns:a16="http://schemas.microsoft.com/office/drawing/2014/main" id="{B222805F-2C98-FF04-517D-7BF96D002E77}"/>
                  </a:ext>
                </a:extLst>
              </p:cNvPr>
              <p:cNvSpPr/>
              <p:nvPr/>
            </p:nvSpPr>
            <p:spPr>
              <a:xfrm>
                <a:off x="5261208" y="2758941"/>
                <a:ext cx="921756" cy="439079"/>
              </a:xfrm>
              <a:custGeom>
                <a:avLst/>
                <a:gdLst/>
                <a:ahLst/>
                <a:cxnLst/>
                <a:rect l="l" t="t" r="r" b="b"/>
                <a:pathLst>
                  <a:path w="921756" h="439079" extrusionOk="0">
                    <a:moveTo>
                      <a:pt x="492627" y="0"/>
                    </a:moveTo>
                    <a:lnTo>
                      <a:pt x="921756" y="285158"/>
                    </a:lnTo>
                    <a:lnTo>
                      <a:pt x="921755" y="285159"/>
                    </a:lnTo>
                    <a:lnTo>
                      <a:pt x="117704" y="439079"/>
                    </a:lnTo>
                    <a:lnTo>
                      <a:pt x="0" y="285158"/>
                    </a:lnTo>
                    <a:close/>
                  </a:path>
                </a:pathLst>
              </a:custGeom>
              <a:solidFill>
                <a:srgbClr val="000000">
                  <a:alpha val="29800"/>
                </a:srgbClr>
              </a:solidFill>
              <a:ln>
                <a:noFill/>
              </a:ln>
            </p:spPr>
            <p:txBody>
              <a:bodyPr spcFirstLastPara="1" wrap="square" lIns="38100" tIns="38100" rIns="38100" bIns="38100" anchor="ctr" anchorCtr="0">
                <a:noAutofit/>
              </a:bodyPr>
              <a:lstStyle/>
              <a:p>
                <a:endParaRPr sz="1867">
                  <a:solidFill>
                    <a:srgbClr val="262626"/>
                  </a:solidFill>
                  <a:latin typeface="Calibri"/>
                  <a:ea typeface="Calibri"/>
                  <a:cs typeface="Calibri"/>
                  <a:sym typeface="Calibri"/>
                </a:endParaRPr>
              </a:p>
            </p:txBody>
          </p:sp>
          <p:sp>
            <p:nvSpPr>
              <p:cNvPr id="18" name="Google Shape;378;p20">
                <a:extLst>
                  <a:ext uri="{FF2B5EF4-FFF2-40B4-BE49-F238E27FC236}">
                    <a16:creationId xmlns:a16="http://schemas.microsoft.com/office/drawing/2014/main" id="{7026FBAD-A627-5F1B-8127-2C5C0D197B22}"/>
                  </a:ext>
                </a:extLst>
              </p:cNvPr>
              <p:cNvSpPr/>
              <p:nvPr/>
            </p:nvSpPr>
            <p:spPr>
              <a:xfrm>
                <a:off x="2395432" y="2441414"/>
                <a:ext cx="3783240" cy="602694"/>
              </a:xfrm>
              <a:custGeom>
                <a:avLst/>
                <a:gdLst/>
                <a:ahLst/>
                <a:cxnLst/>
                <a:rect l="l" t="t" r="r" b="b"/>
                <a:pathLst>
                  <a:path w="21600" h="21600" extrusionOk="0">
                    <a:moveTo>
                      <a:pt x="18969" y="0"/>
                    </a:moveTo>
                    <a:lnTo>
                      <a:pt x="21600" y="21600"/>
                    </a:lnTo>
                    <a:lnTo>
                      <a:pt x="2602" y="21600"/>
                    </a:lnTo>
                    <a:lnTo>
                      <a:pt x="0" y="0"/>
                    </a:lnTo>
                    <a:close/>
                  </a:path>
                </a:pathLst>
              </a:custGeom>
              <a:solidFill>
                <a:schemeClr val="accent6"/>
              </a:solidFill>
              <a:ln>
                <a:noFill/>
              </a:ln>
            </p:spPr>
            <p:txBody>
              <a:bodyPr spcFirstLastPara="1" wrap="square" lIns="38100" tIns="38100" rIns="38100" bIns="38100" anchor="ctr" anchorCtr="0">
                <a:noAutofit/>
              </a:bodyPr>
              <a:lstStyle/>
              <a:p>
                <a:pPr algn="ctr"/>
                <a:endParaRPr sz="1467"/>
              </a:p>
            </p:txBody>
          </p:sp>
        </p:grpSp>
        <p:grpSp>
          <p:nvGrpSpPr>
            <p:cNvPr id="19" name="Google Shape;379;p20">
              <a:extLst>
                <a:ext uri="{FF2B5EF4-FFF2-40B4-BE49-F238E27FC236}">
                  <a16:creationId xmlns:a16="http://schemas.microsoft.com/office/drawing/2014/main" id="{379DD4D2-731F-E70C-D00D-B298AA89F16A}"/>
                </a:ext>
              </a:extLst>
            </p:cNvPr>
            <p:cNvGrpSpPr/>
            <p:nvPr/>
          </p:nvGrpSpPr>
          <p:grpSpPr>
            <a:xfrm>
              <a:off x="6403685" y="2987600"/>
              <a:ext cx="3859409" cy="1107671"/>
              <a:chOff x="5901012" y="1838728"/>
              <a:chExt cx="3783240" cy="1205388"/>
            </a:xfrm>
          </p:grpSpPr>
          <p:sp>
            <p:nvSpPr>
              <p:cNvPr id="20" name="Google Shape;380;p20">
                <a:extLst>
                  <a:ext uri="{FF2B5EF4-FFF2-40B4-BE49-F238E27FC236}">
                    <a16:creationId xmlns:a16="http://schemas.microsoft.com/office/drawing/2014/main" id="{FC95293C-EEF4-D69B-2CC0-9FF1FA2FAD69}"/>
                  </a:ext>
                </a:extLst>
              </p:cNvPr>
              <p:cNvSpPr/>
              <p:nvPr/>
            </p:nvSpPr>
            <p:spPr>
              <a:xfrm>
                <a:off x="5901016" y="1838728"/>
                <a:ext cx="921726" cy="1205388"/>
              </a:xfrm>
              <a:custGeom>
                <a:avLst/>
                <a:gdLst/>
                <a:ahLst/>
                <a:cxnLst/>
                <a:rect l="l" t="t" r="r" b="b"/>
                <a:pathLst>
                  <a:path w="21600" h="21600" extrusionOk="0">
                    <a:moveTo>
                      <a:pt x="10800" y="0"/>
                    </a:moveTo>
                    <a:lnTo>
                      <a:pt x="0" y="10800"/>
                    </a:lnTo>
                    <a:lnTo>
                      <a:pt x="10800" y="21600"/>
                    </a:lnTo>
                    <a:lnTo>
                      <a:pt x="21600" y="10800"/>
                    </a:lnTo>
                    <a:close/>
                  </a:path>
                </a:pathLst>
              </a:custGeom>
              <a:solidFill>
                <a:srgbClr val="13A1D8"/>
              </a:solidFill>
              <a:ln>
                <a:noFill/>
              </a:ln>
            </p:spPr>
            <p:txBody>
              <a:bodyPr spcFirstLastPara="1" wrap="square" lIns="38100" tIns="228600" rIns="38100" bIns="38100" anchor="ctr" anchorCtr="0">
                <a:noAutofit/>
              </a:bodyPr>
              <a:lstStyle/>
              <a:p>
                <a:pPr algn="ctr"/>
                <a:r>
                  <a:rPr lang="en" sz="3067" b="1">
                    <a:solidFill>
                      <a:srgbClr val="262626"/>
                    </a:solidFill>
                    <a:latin typeface="Calibri"/>
                    <a:ea typeface="Calibri"/>
                    <a:cs typeface="Calibri"/>
                    <a:sym typeface="Calibri"/>
                  </a:rPr>
                  <a:t>03</a:t>
                </a:r>
                <a:endParaRPr sz="1867" b="1">
                  <a:solidFill>
                    <a:srgbClr val="262626"/>
                  </a:solidFill>
                  <a:latin typeface="Calibri"/>
                  <a:ea typeface="Calibri"/>
                  <a:cs typeface="Calibri"/>
                  <a:sym typeface="Calibri"/>
                </a:endParaRPr>
              </a:p>
            </p:txBody>
          </p:sp>
          <p:sp>
            <p:nvSpPr>
              <p:cNvPr id="21" name="Google Shape;381;p20">
                <a:extLst>
                  <a:ext uri="{FF2B5EF4-FFF2-40B4-BE49-F238E27FC236}">
                    <a16:creationId xmlns:a16="http://schemas.microsoft.com/office/drawing/2014/main" id="{88A288A2-6517-FF58-35A4-D1D402018499}"/>
                  </a:ext>
                </a:extLst>
              </p:cNvPr>
              <p:cNvSpPr/>
              <p:nvPr/>
            </p:nvSpPr>
            <p:spPr>
              <a:xfrm>
                <a:off x="5901017" y="2213396"/>
                <a:ext cx="921748" cy="380931"/>
              </a:xfrm>
              <a:custGeom>
                <a:avLst/>
                <a:gdLst/>
                <a:ahLst/>
                <a:cxnLst/>
                <a:rect l="l" t="t" r="r" b="b"/>
                <a:pathLst>
                  <a:path w="921748" h="380931" extrusionOk="0">
                    <a:moveTo>
                      <a:pt x="524373" y="0"/>
                    </a:moveTo>
                    <a:lnTo>
                      <a:pt x="921747" y="228015"/>
                    </a:lnTo>
                    <a:lnTo>
                      <a:pt x="921748" y="228016"/>
                    </a:lnTo>
                    <a:lnTo>
                      <a:pt x="804813" y="380931"/>
                    </a:lnTo>
                    <a:lnTo>
                      <a:pt x="0" y="228016"/>
                    </a:lnTo>
                    <a:close/>
                  </a:path>
                </a:pathLst>
              </a:custGeom>
              <a:solidFill>
                <a:srgbClr val="000000">
                  <a:alpha val="29800"/>
                </a:srgbClr>
              </a:solidFill>
              <a:ln>
                <a:noFill/>
              </a:ln>
            </p:spPr>
            <p:txBody>
              <a:bodyPr spcFirstLastPara="1" wrap="square" lIns="38100" tIns="38100" rIns="38100" bIns="38100" anchor="ctr" anchorCtr="0">
                <a:noAutofit/>
              </a:bodyPr>
              <a:lstStyle/>
              <a:p>
                <a:endParaRPr sz="3067">
                  <a:solidFill>
                    <a:srgbClr val="262626"/>
                  </a:solidFill>
                  <a:latin typeface="Calibri"/>
                  <a:ea typeface="Calibri"/>
                  <a:cs typeface="Calibri"/>
                  <a:sym typeface="Calibri"/>
                </a:endParaRPr>
              </a:p>
            </p:txBody>
          </p:sp>
          <p:sp>
            <p:nvSpPr>
              <p:cNvPr id="22" name="Google Shape;382;p20">
                <a:extLst>
                  <a:ext uri="{FF2B5EF4-FFF2-40B4-BE49-F238E27FC236}">
                    <a16:creationId xmlns:a16="http://schemas.microsoft.com/office/drawing/2014/main" id="{105D9A65-D059-67E7-E273-00F4F1761AC6}"/>
                  </a:ext>
                </a:extLst>
              </p:cNvPr>
              <p:cNvSpPr/>
              <p:nvPr/>
            </p:nvSpPr>
            <p:spPr>
              <a:xfrm>
                <a:off x="5901012" y="1838728"/>
                <a:ext cx="3783240" cy="602694"/>
              </a:xfrm>
              <a:custGeom>
                <a:avLst/>
                <a:gdLst/>
                <a:ahLst/>
                <a:cxnLst/>
                <a:rect l="l" t="t" r="r" b="b"/>
                <a:pathLst>
                  <a:path w="21600" h="21600" extrusionOk="0">
                    <a:moveTo>
                      <a:pt x="2631" y="0"/>
                    </a:moveTo>
                    <a:lnTo>
                      <a:pt x="0" y="21600"/>
                    </a:lnTo>
                    <a:lnTo>
                      <a:pt x="18998" y="21600"/>
                    </a:lnTo>
                    <a:lnTo>
                      <a:pt x="21600" y="0"/>
                    </a:lnTo>
                    <a:close/>
                  </a:path>
                </a:pathLst>
              </a:custGeom>
              <a:solidFill>
                <a:schemeClr val="accent3"/>
              </a:solidFill>
              <a:ln>
                <a:noFill/>
              </a:ln>
            </p:spPr>
            <p:txBody>
              <a:bodyPr spcFirstLastPara="1" wrap="square" lIns="38100" tIns="38100" rIns="38100" bIns="38100" anchor="ctr" anchorCtr="0">
                <a:noAutofit/>
              </a:bodyPr>
              <a:lstStyle/>
              <a:p>
                <a:pPr algn="ctr"/>
                <a:endParaRPr sz="1467"/>
              </a:p>
            </p:txBody>
          </p:sp>
        </p:grpSp>
        <p:grpSp>
          <p:nvGrpSpPr>
            <p:cNvPr id="27" name="Google Shape;387;p20">
              <a:extLst>
                <a:ext uri="{FF2B5EF4-FFF2-40B4-BE49-F238E27FC236}">
                  <a16:creationId xmlns:a16="http://schemas.microsoft.com/office/drawing/2014/main" id="{04FDC40D-A2E6-2057-E401-E8A28E924D50}"/>
                </a:ext>
              </a:extLst>
            </p:cNvPr>
            <p:cNvGrpSpPr/>
            <p:nvPr/>
          </p:nvGrpSpPr>
          <p:grpSpPr>
            <a:xfrm>
              <a:off x="2743200" y="2362200"/>
              <a:ext cx="3863811" cy="1107671"/>
              <a:chOff x="2395432" y="2441414"/>
              <a:chExt cx="3787555" cy="1205388"/>
            </a:xfrm>
          </p:grpSpPr>
          <p:sp>
            <p:nvSpPr>
              <p:cNvPr id="36" name="Google Shape;388;p20">
                <a:extLst>
                  <a:ext uri="{FF2B5EF4-FFF2-40B4-BE49-F238E27FC236}">
                    <a16:creationId xmlns:a16="http://schemas.microsoft.com/office/drawing/2014/main" id="{BED462A0-989E-1045-ADE3-B16FE9A420C7}"/>
                  </a:ext>
                </a:extLst>
              </p:cNvPr>
              <p:cNvSpPr/>
              <p:nvPr/>
            </p:nvSpPr>
            <p:spPr>
              <a:xfrm>
                <a:off x="5261207" y="2441414"/>
                <a:ext cx="921780" cy="1205388"/>
              </a:xfrm>
              <a:custGeom>
                <a:avLst/>
                <a:gdLst/>
                <a:ahLst/>
                <a:cxnLst/>
                <a:rect l="l" t="t" r="r" b="b"/>
                <a:pathLst>
                  <a:path w="21600" h="21600" extrusionOk="0">
                    <a:moveTo>
                      <a:pt x="10800" y="0"/>
                    </a:moveTo>
                    <a:lnTo>
                      <a:pt x="21600" y="10800"/>
                    </a:lnTo>
                    <a:lnTo>
                      <a:pt x="10800" y="21600"/>
                    </a:lnTo>
                    <a:lnTo>
                      <a:pt x="0" y="10800"/>
                    </a:lnTo>
                    <a:close/>
                  </a:path>
                </a:pathLst>
              </a:custGeom>
              <a:solidFill>
                <a:srgbClr val="2B4563"/>
              </a:solidFill>
              <a:ln>
                <a:noFill/>
              </a:ln>
            </p:spPr>
            <p:txBody>
              <a:bodyPr spcFirstLastPara="1" wrap="square" lIns="38100" tIns="228600" rIns="38100" bIns="38100" anchor="ctr" anchorCtr="0">
                <a:noAutofit/>
              </a:bodyPr>
              <a:lstStyle/>
              <a:p>
                <a:pPr algn="ctr"/>
                <a:r>
                  <a:rPr lang="en" sz="3067" b="1" dirty="0">
                    <a:solidFill>
                      <a:srgbClr val="FFFFFF"/>
                    </a:solidFill>
                    <a:latin typeface="Calibri"/>
                    <a:ea typeface="Calibri"/>
                    <a:cs typeface="Calibri"/>
                    <a:sym typeface="Calibri"/>
                  </a:rPr>
                  <a:t>02</a:t>
                </a:r>
                <a:endParaRPr sz="1867" b="1" dirty="0">
                  <a:solidFill>
                    <a:schemeClr val="dk1"/>
                  </a:solidFill>
                  <a:latin typeface="Calibri"/>
                  <a:ea typeface="Calibri"/>
                  <a:cs typeface="Calibri"/>
                  <a:sym typeface="Calibri"/>
                </a:endParaRPr>
              </a:p>
            </p:txBody>
          </p:sp>
          <p:sp>
            <p:nvSpPr>
              <p:cNvPr id="37" name="Google Shape;389;p20">
                <a:extLst>
                  <a:ext uri="{FF2B5EF4-FFF2-40B4-BE49-F238E27FC236}">
                    <a16:creationId xmlns:a16="http://schemas.microsoft.com/office/drawing/2014/main" id="{BE049B2D-E8FB-99CA-5566-C8B6295270BD}"/>
                  </a:ext>
                </a:extLst>
              </p:cNvPr>
              <p:cNvSpPr/>
              <p:nvPr/>
            </p:nvSpPr>
            <p:spPr>
              <a:xfrm>
                <a:off x="5261208" y="2758941"/>
                <a:ext cx="921756" cy="439079"/>
              </a:xfrm>
              <a:custGeom>
                <a:avLst/>
                <a:gdLst/>
                <a:ahLst/>
                <a:cxnLst/>
                <a:rect l="l" t="t" r="r" b="b"/>
                <a:pathLst>
                  <a:path w="921756" h="439079" extrusionOk="0">
                    <a:moveTo>
                      <a:pt x="492627" y="0"/>
                    </a:moveTo>
                    <a:lnTo>
                      <a:pt x="921756" y="285158"/>
                    </a:lnTo>
                    <a:lnTo>
                      <a:pt x="921755" y="285159"/>
                    </a:lnTo>
                    <a:lnTo>
                      <a:pt x="117704" y="439079"/>
                    </a:lnTo>
                    <a:lnTo>
                      <a:pt x="0" y="285158"/>
                    </a:lnTo>
                    <a:close/>
                  </a:path>
                </a:pathLst>
              </a:custGeom>
              <a:solidFill>
                <a:srgbClr val="000000">
                  <a:alpha val="29800"/>
                </a:srgbClr>
              </a:solidFill>
              <a:ln>
                <a:noFill/>
              </a:ln>
            </p:spPr>
            <p:txBody>
              <a:bodyPr spcFirstLastPara="1" wrap="square" lIns="38100" tIns="38100" rIns="38100" bIns="38100" anchor="ctr" anchorCtr="0">
                <a:noAutofit/>
              </a:bodyPr>
              <a:lstStyle/>
              <a:p>
                <a:endParaRPr sz="1867">
                  <a:solidFill>
                    <a:schemeClr val="dk1"/>
                  </a:solidFill>
                  <a:latin typeface="Calibri"/>
                  <a:ea typeface="Calibri"/>
                  <a:cs typeface="Calibri"/>
                  <a:sym typeface="Calibri"/>
                </a:endParaRPr>
              </a:p>
            </p:txBody>
          </p:sp>
          <p:sp>
            <p:nvSpPr>
              <p:cNvPr id="38" name="Google Shape;390;p20">
                <a:extLst>
                  <a:ext uri="{FF2B5EF4-FFF2-40B4-BE49-F238E27FC236}">
                    <a16:creationId xmlns:a16="http://schemas.microsoft.com/office/drawing/2014/main" id="{409AA9D0-8215-5FC7-F2B9-247CDD1F3A98}"/>
                  </a:ext>
                </a:extLst>
              </p:cNvPr>
              <p:cNvSpPr/>
              <p:nvPr/>
            </p:nvSpPr>
            <p:spPr>
              <a:xfrm>
                <a:off x="2395432" y="2441414"/>
                <a:ext cx="3783240" cy="602694"/>
              </a:xfrm>
              <a:custGeom>
                <a:avLst/>
                <a:gdLst/>
                <a:ahLst/>
                <a:cxnLst/>
                <a:rect l="l" t="t" r="r" b="b"/>
                <a:pathLst>
                  <a:path w="21600" h="21600" extrusionOk="0">
                    <a:moveTo>
                      <a:pt x="18969" y="0"/>
                    </a:moveTo>
                    <a:lnTo>
                      <a:pt x="21600" y="21600"/>
                    </a:lnTo>
                    <a:lnTo>
                      <a:pt x="2602" y="21600"/>
                    </a:lnTo>
                    <a:lnTo>
                      <a:pt x="0" y="0"/>
                    </a:lnTo>
                    <a:close/>
                  </a:path>
                </a:pathLst>
              </a:custGeom>
              <a:solidFill>
                <a:schemeClr val="accent1"/>
              </a:solidFill>
              <a:ln>
                <a:noFill/>
              </a:ln>
            </p:spPr>
            <p:txBody>
              <a:bodyPr spcFirstLastPara="1" wrap="square" lIns="38100" tIns="38100" rIns="38100" bIns="38100" anchor="ctr" anchorCtr="0">
                <a:noAutofit/>
              </a:bodyPr>
              <a:lstStyle/>
              <a:p>
                <a:pPr algn="ctr"/>
                <a:endParaRPr sz="1467"/>
              </a:p>
            </p:txBody>
          </p:sp>
        </p:grpSp>
        <p:sp>
          <p:nvSpPr>
            <p:cNvPr id="39" name="Google Shape;391;p20">
              <a:extLst>
                <a:ext uri="{FF2B5EF4-FFF2-40B4-BE49-F238E27FC236}">
                  <a16:creationId xmlns:a16="http://schemas.microsoft.com/office/drawing/2014/main" id="{D901E757-FEC8-E753-D07B-9290DC8CD881}"/>
                </a:ext>
              </a:extLst>
            </p:cNvPr>
            <p:cNvSpPr txBox="1"/>
            <p:nvPr/>
          </p:nvSpPr>
          <p:spPr>
            <a:xfrm>
              <a:off x="3614760" y="3030849"/>
              <a:ext cx="2593348" cy="307736"/>
            </a:xfrm>
            <a:prstGeom prst="rect">
              <a:avLst/>
            </a:prstGeom>
            <a:noFill/>
            <a:ln>
              <a:noFill/>
            </a:ln>
          </p:spPr>
          <p:txBody>
            <a:bodyPr spcFirstLastPara="1" wrap="square" lIns="0" tIns="45700" rIns="0" bIns="45700" anchor="t" anchorCtr="0">
              <a:spAutoFit/>
            </a:bodyPr>
            <a:lstStyle/>
            <a:p>
              <a:r>
                <a:rPr lang="en-US" sz="1400" b="1" dirty="0"/>
                <a:t>Anomaly-Based Detection</a:t>
              </a:r>
              <a:endParaRPr lang="en-US" sz="1400" dirty="0"/>
            </a:p>
          </p:txBody>
        </p:sp>
        <p:sp>
          <p:nvSpPr>
            <p:cNvPr id="40" name="Google Shape;392;p20">
              <a:extLst>
                <a:ext uri="{FF2B5EF4-FFF2-40B4-BE49-F238E27FC236}">
                  <a16:creationId xmlns:a16="http://schemas.microsoft.com/office/drawing/2014/main" id="{C02C23E5-1B1B-930A-3950-2A38D5C8420F}"/>
                </a:ext>
              </a:extLst>
            </p:cNvPr>
            <p:cNvSpPr txBox="1"/>
            <p:nvPr/>
          </p:nvSpPr>
          <p:spPr>
            <a:xfrm>
              <a:off x="7344348" y="2371477"/>
              <a:ext cx="3097200" cy="307736"/>
            </a:xfrm>
            <a:prstGeom prst="rect">
              <a:avLst/>
            </a:prstGeom>
            <a:noFill/>
            <a:ln>
              <a:noFill/>
            </a:ln>
          </p:spPr>
          <p:txBody>
            <a:bodyPr spcFirstLastPara="1" wrap="square" lIns="0" tIns="45700" rIns="0" bIns="45700" anchor="t" anchorCtr="0">
              <a:spAutoFit/>
            </a:bodyPr>
            <a:lstStyle/>
            <a:p>
              <a:r>
                <a:rPr lang="en-US" sz="1400" b="1" dirty="0"/>
                <a:t>Signature-Based Detection</a:t>
              </a:r>
              <a:endParaRPr lang="en-US" sz="1400" dirty="0"/>
            </a:p>
          </p:txBody>
        </p:sp>
        <p:sp>
          <p:nvSpPr>
            <p:cNvPr id="41" name="Google Shape;393;p20">
              <a:extLst>
                <a:ext uri="{FF2B5EF4-FFF2-40B4-BE49-F238E27FC236}">
                  <a16:creationId xmlns:a16="http://schemas.microsoft.com/office/drawing/2014/main" id="{75F2DD6E-6DC8-4507-1267-F0B793BD7A3E}"/>
                </a:ext>
              </a:extLst>
            </p:cNvPr>
            <p:cNvSpPr txBox="1"/>
            <p:nvPr/>
          </p:nvSpPr>
          <p:spPr>
            <a:xfrm>
              <a:off x="4038600" y="4256050"/>
              <a:ext cx="3097200" cy="307736"/>
            </a:xfrm>
            <a:prstGeom prst="rect">
              <a:avLst/>
            </a:prstGeom>
            <a:noFill/>
            <a:ln>
              <a:noFill/>
            </a:ln>
          </p:spPr>
          <p:txBody>
            <a:bodyPr spcFirstLastPara="1" wrap="square" lIns="0" tIns="45700" rIns="0" bIns="45700" anchor="t" anchorCtr="0">
              <a:spAutoFit/>
            </a:bodyPr>
            <a:lstStyle/>
            <a:p>
              <a:r>
                <a:rPr lang="en-US" sz="1400" b="1" dirty="0"/>
                <a:t>Hybrid Approaches</a:t>
              </a:r>
              <a:endParaRPr lang="en-US" sz="1400" dirty="0"/>
            </a:p>
          </p:txBody>
        </p:sp>
        <p:sp>
          <p:nvSpPr>
            <p:cNvPr id="43" name="Google Shape;395;p20">
              <a:extLst>
                <a:ext uri="{FF2B5EF4-FFF2-40B4-BE49-F238E27FC236}">
                  <a16:creationId xmlns:a16="http://schemas.microsoft.com/office/drawing/2014/main" id="{0F558B30-8D6D-A3A3-9658-C2231468B812}"/>
                </a:ext>
              </a:extLst>
            </p:cNvPr>
            <p:cNvSpPr txBox="1"/>
            <p:nvPr/>
          </p:nvSpPr>
          <p:spPr>
            <a:xfrm>
              <a:off x="7348736" y="3603693"/>
              <a:ext cx="3097200" cy="307736"/>
            </a:xfrm>
            <a:prstGeom prst="rect">
              <a:avLst/>
            </a:prstGeom>
            <a:noFill/>
            <a:ln>
              <a:noFill/>
            </a:ln>
          </p:spPr>
          <p:txBody>
            <a:bodyPr spcFirstLastPara="1" wrap="square" lIns="0" tIns="45700" rIns="0" bIns="45700" anchor="t" anchorCtr="0">
              <a:spAutoFit/>
            </a:bodyPr>
            <a:lstStyle/>
            <a:p>
              <a:r>
                <a:rPr lang="en-US" sz="1400" b="1" dirty="0"/>
                <a:t>Machine Learning-Based Approaches</a:t>
              </a:r>
            </a:p>
          </p:txBody>
        </p:sp>
      </p:grpSp>
    </p:spTree>
    <p:extLst>
      <p:ext uri="{BB962C8B-B14F-4D97-AF65-F5344CB8AC3E}">
        <p14:creationId xmlns:p14="http://schemas.microsoft.com/office/powerpoint/2010/main" val="296720956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1">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3">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5">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17">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19">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object 5"/>
          <p:cNvSpPr txBox="1">
            <a:spLocks noGrp="1"/>
          </p:cNvSpPr>
          <p:nvPr>
            <p:ph type="ftr" sz="quarter" idx="5"/>
          </p:nvPr>
        </p:nvSpPr>
        <p:spPr>
          <a:xfrm>
            <a:off x="4038600" y="6356350"/>
            <a:ext cx="4114800" cy="365125"/>
          </a:xfrm>
          <a:prstGeom prst="rect">
            <a:avLst/>
          </a:prstGeom>
        </p:spPr>
        <p:txBody>
          <a:bodyPr vert="horz" lIns="91440" tIns="45720" rIns="91440" bIns="45720" rtlCol="0" anchor="ctr">
            <a:normAutofit/>
          </a:bodyPr>
          <a:lstStyle/>
          <a:p>
            <a:pPr algn="ctr">
              <a:spcAft>
                <a:spcPts val="600"/>
              </a:spcAft>
            </a:pPr>
            <a:r>
              <a:rPr lang="en-US" dirty="0">
                <a:solidFill>
                  <a:schemeClr val="tx1">
                    <a:tint val="75000"/>
                  </a:schemeClr>
                </a:solidFill>
                <a:latin typeface="+mn-lt"/>
                <a:cs typeface="+mn-cs"/>
              </a:rPr>
              <a:t>17</a:t>
            </a:r>
            <a:r>
              <a:rPr lang="en-US" kern="1200" dirty="0">
                <a:solidFill>
                  <a:schemeClr val="tx1">
                    <a:tint val="75000"/>
                  </a:schemeClr>
                </a:solidFill>
                <a:latin typeface="+mn-lt"/>
                <a:ea typeface="+mn-ea"/>
                <a:cs typeface="+mn-cs"/>
              </a:rPr>
              <a:t>/</a:t>
            </a:r>
            <a:r>
              <a:rPr lang="en-US" dirty="0">
                <a:solidFill>
                  <a:schemeClr val="tx1">
                    <a:tint val="75000"/>
                  </a:schemeClr>
                </a:solidFill>
                <a:latin typeface="+mn-lt"/>
                <a:cs typeface="+mn-cs"/>
              </a:rPr>
              <a:t>7</a:t>
            </a:r>
            <a:r>
              <a:rPr lang="en-US" kern="1200" dirty="0">
                <a:solidFill>
                  <a:schemeClr val="tx1">
                    <a:tint val="75000"/>
                  </a:schemeClr>
                </a:solidFill>
                <a:latin typeface="+mn-lt"/>
                <a:ea typeface="+mn-ea"/>
                <a:cs typeface="+mn-cs"/>
              </a:rPr>
              <a:t>/2024</a:t>
            </a:r>
          </a:p>
        </p:txBody>
      </p:sp>
      <p:sp>
        <p:nvSpPr>
          <p:cNvPr id="7" name="object 7"/>
          <p:cNvSpPr txBox="1">
            <a:spLocks noGrp="1"/>
          </p:cNvSpPr>
          <p:nvPr>
            <p:ph type="sldNum" sz="quarter" idx="7"/>
          </p:nvPr>
        </p:nvSpPr>
        <p:spPr>
          <a:xfrm>
            <a:off x="8805333" y="6356350"/>
            <a:ext cx="2743200" cy="365125"/>
          </a:xfrm>
          <a:prstGeom prst="rect">
            <a:avLst/>
          </a:prstGeom>
        </p:spPr>
        <p:txBody>
          <a:bodyPr vert="horz" lIns="91440" tIns="45720" rIns="91440" bIns="45720" rtlCol="0" anchor="ctr">
            <a:normAutofit/>
          </a:bodyPr>
          <a:lstStyle/>
          <a:p>
            <a:pPr algn="ctr">
              <a:spcAft>
                <a:spcPts val="600"/>
              </a:spcAft>
            </a:pPr>
            <a:fld id="{81D60167-4931-47E6-BA6A-407CBD079E47}" type="slidenum">
              <a:rPr lang="en-US">
                <a:solidFill>
                  <a:schemeClr val="tx1">
                    <a:tint val="75000"/>
                  </a:schemeClr>
                </a:solidFill>
                <a:latin typeface="+mn-lt"/>
                <a:cs typeface="+mn-cs"/>
              </a:rPr>
              <a:pPr algn="ctr">
                <a:spcAft>
                  <a:spcPts val="600"/>
                </a:spcAft>
              </a:pPr>
              <a:t>12</a:t>
            </a:fld>
            <a:endParaRPr lang="en-US">
              <a:solidFill>
                <a:schemeClr val="tx1">
                  <a:tint val="75000"/>
                </a:schemeClr>
              </a:solidFill>
              <a:latin typeface="+mn-lt"/>
              <a:cs typeface="+mn-cs"/>
            </a:endParaRPr>
          </a:p>
        </p:txBody>
      </p:sp>
      <p:sp>
        <p:nvSpPr>
          <p:cNvPr id="33" name="Isosceles Triangle 21">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Isosceles Triangle 23">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Picture 34" descr="Text&#10;&#10;Description automatically generated">
            <a:extLst>
              <a:ext uri="{FF2B5EF4-FFF2-40B4-BE49-F238E27FC236}">
                <a16:creationId xmlns:a16="http://schemas.microsoft.com/office/drawing/2014/main" id="{4411575E-545A-4F40-57E6-FB46528596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161" y="-457200"/>
            <a:ext cx="3703936" cy="1935307"/>
          </a:xfrm>
          <a:prstGeom prst="rect">
            <a:avLst/>
          </a:prstGeom>
        </p:spPr>
      </p:pic>
      <p:pic>
        <p:nvPicPr>
          <p:cNvPr id="8" name="Picture 7" descr="A diagram of a company&#10;&#10;Description automatically generated">
            <a:extLst>
              <a:ext uri="{FF2B5EF4-FFF2-40B4-BE49-F238E27FC236}">
                <a16:creationId xmlns:a16="http://schemas.microsoft.com/office/drawing/2014/main" id="{BF9DBA7C-AD75-283C-D20F-BB006ACF5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408" y="304800"/>
            <a:ext cx="7626592" cy="6119059"/>
          </a:xfrm>
          <a:prstGeom prst="rect">
            <a:avLst/>
          </a:prstGeom>
        </p:spPr>
      </p:pic>
      <p:sp>
        <p:nvSpPr>
          <p:cNvPr id="9" name="Google Shape;402;p21">
            <a:extLst>
              <a:ext uri="{FF2B5EF4-FFF2-40B4-BE49-F238E27FC236}">
                <a16:creationId xmlns:a16="http://schemas.microsoft.com/office/drawing/2014/main" id="{6B7975F6-C598-6620-59B7-181752D7CF9A}"/>
              </a:ext>
            </a:extLst>
          </p:cNvPr>
          <p:cNvSpPr txBox="1">
            <a:spLocks noGrp="1"/>
          </p:cNvSpPr>
          <p:nvPr>
            <p:ph type="title"/>
          </p:nvPr>
        </p:nvSpPr>
        <p:spPr>
          <a:xfrm>
            <a:off x="5138524" y="433906"/>
            <a:ext cx="2617289" cy="972234"/>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dirty="0">
                <a:latin typeface="Aptos Black" panose="020F0502020204030204" pitchFamily="34" charset="0"/>
              </a:rPr>
              <a:t>Methodology</a:t>
            </a:r>
            <a:endParaRPr sz="3000" dirty="0">
              <a:latin typeface="Aptos Black" panose="020F0502020204030204" pitchFamily="34" charset="0"/>
            </a:endParaRPr>
          </a:p>
        </p:txBody>
      </p:sp>
      <p:sp>
        <p:nvSpPr>
          <p:cNvPr id="2" name="Rectangle: Rounded Corners 1">
            <a:extLst>
              <a:ext uri="{FF2B5EF4-FFF2-40B4-BE49-F238E27FC236}">
                <a16:creationId xmlns:a16="http://schemas.microsoft.com/office/drawing/2014/main" id="{DD56586A-6B13-9E0E-503F-831CAA55FFA2}"/>
              </a:ext>
            </a:extLst>
          </p:cNvPr>
          <p:cNvSpPr/>
          <p:nvPr/>
        </p:nvSpPr>
        <p:spPr>
          <a:xfrm>
            <a:off x="2667000" y="706410"/>
            <a:ext cx="1143000" cy="515375"/>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NSL-KDD Dataset</a:t>
            </a:r>
            <a:endParaRPr lang="en-DE" sz="1200" dirty="0">
              <a:solidFill>
                <a:schemeClr val="tx1">
                  <a:lumMod val="65000"/>
                  <a:lumOff val="35000"/>
                </a:schemeClr>
              </a:solidFill>
            </a:endParaRPr>
          </a:p>
        </p:txBody>
      </p:sp>
    </p:spTree>
    <p:extLst>
      <p:ext uri="{BB962C8B-B14F-4D97-AF65-F5344CB8AC3E}">
        <p14:creationId xmlns:p14="http://schemas.microsoft.com/office/powerpoint/2010/main" val="2390103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1">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3">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5">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17">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19">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object 5"/>
          <p:cNvSpPr txBox="1">
            <a:spLocks noGrp="1"/>
          </p:cNvSpPr>
          <p:nvPr>
            <p:ph type="ftr" sz="quarter" idx="5"/>
          </p:nvPr>
        </p:nvSpPr>
        <p:spPr>
          <a:xfrm>
            <a:off x="4038600" y="6356350"/>
            <a:ext cx="4114800" cy="365125"/>
          </a:xfrm>
          <a:prstGeom prst="rect">
            <a:avLst/>
          </a:prstGeom>
        </p:spPr>
        <p:txBody>
          <a:bodyPr vert="horz" lIns="91440" tIns="45720" rIns="91440" bIns="45720" rtlCol="0" anchor="ctr">
            <a:normAutofit/>
          </a:bodyPr>
          <a:lstStyle/>
          <a:p>
            <a:pPr algn="ctr">
              <a:spcAft>
                <a:spcPts val="600"/>
              </a:spcAft>
            </a:pPr>
            <a:r>
              <a:rPr lang="en-US" dirty="0">
                <a:solidFill>
                  <a:schemeClr val="tx1">
                    <a:tint val="75000"/>
                  </a:schemeClr>
                </a:solidFill>
                <a:latin typeface="+mn-lt"/>
                <a:cs typeface="+mn-cs"/>
              </a:rPr>
              <a:t>17</a:t>
            </a:r>
            <a:r>
              <a:rPr lang="en-US" kern="1200" dirty="0">
                <a:solidFill>
                  <a:schemeClr val="tx1">
                    <a:tint val="75000"/>
                  </a:schemeClr>
                </a:solidFill>
                <a:latin typeface="+mn-lt"/>
                <a:ea typeface="+mn-ea"/>
                <a:cs typeface="+mn-cs"/>
              </a:rPr>
              <a:t>/</a:t>
            </a:r>
            <a:r>
              <a:rPr lang="en-US" dirty="0">
                <a:solidFill>
                  <a:schemeClr val="tx1">
                    <a:tint val="75000"/>
                  </a:schemeClr>
                </a:solidFill>
                <a:latin typeface="+mn-lt"/>
                <a:cs typeface="+mn-cs"/>
              </a:rPr>
              <a:t>7</a:t>
            </a:r>
            <a:r>
              <a:rPr lang="en-US" kern="1200" dirty="0">
                <a:solidFill>
                  <a:schemeClr val="tx1">
                    <a:tint val="75000"/>
                  </a:schemeClr>
                </a:solidFill>
                <a:latin typeface="+mn-lt"/>
                <a:ea typeface="+mn-ea"/>
                <a:cs typeface="+mn-cs"/>
              </a:rPr>
              <a:t>/2024</a:t>
            </a:r>
          </a:p>
        </p:txBody>
      </p:sp>
      <p:sp>
        <p:nvSpPr>
          <p:cNvPr id="7" name="object 7"/>
          <p:cNvSpPr txBox="1">
            <a:spLocks noGrp="1"/>
          </p:cNvSpPr>
          <p:nvPr>
            <p:ph type="sldNum" sz="quarter" idx="7"/>
          </p:nvPr>
        </p:nvSpPr>
        <p:spPr>
          <a:xfrm>
            <a:off x="8805333" y="6356350"/>
            <a:ext cx="2743200" cy="365125"/>
          </a:xfrm>
          <a:prstGeom prst="rect">
            <a:avLst/>
          </a:prstGeom>
        </p:spPr>
        <p:txBody>
          <a:bodyPr vert="horz" lIns="91440" tIns="45720" rIns="91440" bIns="45720" rtlCol="0" anchor="ctr">
            <a:normAutofit/>
          </a:bodyPr>
          <a:lstStyle/>
          <a:p>
            <a:pPr algn="r">
              <a:spcAft>
                <a:spcPts val="600"/>
              </a:spcAft>
            </a:pPr>
            <a:fld id="{81D60167-4931-47E6-BA6A-407CBD079E47}" type="slidenum">
              <a:rPr lang="en-US">
                <a:solidFill>
                  <a:schemeClr val="tx1">
                    <a:tint val="75000"/>
                  </a:schemeClr>
                </a:solidFill>
                <a:latin typeface="+mn-lt"/>
                <a:cs typeface="+mn-cs"/>
              </a:rPr>
              <a:pPr algn="r">
                <a:spcAft>
                  <a:spcPts val="600"/>
                </a:spcAft>
              </a:pPr>
              <a:t>13</a:t>
            </a:fld>
            <a:endParaRPr lang="en-US">
              <a:solidFill>
                <a:schemeClr val="tx1">
                  <a:tint val="75000"/>
                </a:schemeClr>
              </a:solidFill>
              <a:latin typeface="+mn-lt"/>
              <a:cs typeface="+mn-cs"/>
            </a:endParaRPr>
          </a:p>
        </p:txBody>
      </p:sp>
      <p:sp>
        <p:nvSpPr>
          <p:cNvPr id="33" name="Isosceles Triangle 21">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Isosceles Triangle 23">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Picture 34" descr="Text&#10;&#10;Description automatically generated">
            <a:extLst>
              <a:ext uri="{FF2B5EF4-FFF2-40B4-BE49-F238E27FC236}">
                <a16:creationId xmlns:a16="http://schemas.microsoft.com/office/drawing/2014/main" id="{4411575E-545A-4F40-57E6-FB46528596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161" y="-457200"/>
            <a:ext cx="3703936" cy="1935307"/>
          </a:xfrm>
          <a:prstGeom prst="rect">
            <a:avLst/>
          </a:prstGeom>
        </p:spPr>
      </p:pic>
      <p:sp>
        <p:nvSpPr>
          <p:cNvPr id="15" name="object 2"/>
          <p:cNvSpPr txBox="1">
            <a:spLocks/>
          </p:cNvSpPr>
          <p:nvPr/>
        </p:nvSpPr>
        <p:spPr>
          <a:xfrm>
            <a:off x="1" y="3262189"/>
            <a:ext cx="4542952" cy="3190954"/>
          </a:xfrm>
          <a:prstGeom prst="rect">
            <a:avLst/>
          </a:prstGeom>
        </p:spPr>
        <p:txBody>
          <a:bodyPr vert="horz" wrap="square" lIns="91440" tIns="45720" rIns="91440" bIns="45720" rtlCol="0" anchor="t">
            <a:normAutofit fontScale="97500"/>
          </a:bodyPr>
          <a:lstStyle>
            <a:lvl1pPr>
              <a:defRPr sz="3600" b="0" i="0">
                <a:solidFill>
                  <a:schemeClr val="tx1"/>
                </a:solidFill>
                <a:latin typeface="Calibri Light"/>
                <a:ea typeface="+mj-ea"/>
                <a:cs typeface="Calibri Light"/>
              </a:defRPr>
            </a:lvl1pPr>
          </a:lstStyle>
          <a:p>
            <a:pPr marL="12700" algn="l" rtl="0">
              <a:lnSpc>
                <a:spcPct val="150000"/>
              </a:lnSpc>
              <a:spcBef>
                <a:spcPct val="0"/>
              </a:spcBef>
            </a:pPr>
            <a:endParaRPr lang="en-US" kern="1200" dirty="0">
              <a:latin typeface="+mj-lt"/>
              <a:cs typeface="+mj-cs"/>
            </a:endParaRPr>
          </a:p>
        </p:txBody>
      </p:sp>
      <p:sp>
        <p:nvSpPr>
          <p:cNvPr id="16" name="object 2"/>
          <p:cNvSpPr txBox="1">
            <a:spLocks/>
          </p:cNvSpPr>
          <p:nvPr/>
        </p:nvSpPr>
        <p:spPr>
          <a:xfrm>
            <a:off x="1417678" y="681254"/>
            <a:ext cx="9423164" cy="6120523"/>
          </a:xfrm>
          <a:prstGeom prst="rect">
            <a:avLst/>
          </a:prstGeom>
        </p:spPr>
        <p:txBody>
          <a:bodyPr vert="horz" wrap="square" lIns="91440" tIns="45720" rIns="91440" bIns="45720" numCol="1" rtlCol="0" anchor="t">
            <a:noAutofit/>
          </a:bodyPr>
          <a:lstStyle>
            <a:lvl1pPr>
              <a:defRPr sz="3600" b="0" i="0">
                <a:solidFill>
                  <a:schemeClr val="tx1"/>
                </a:solidFill>
                <a:latin typeface="Calibri Light"/>
                <a:ea typeface="+mj-ea"/>
                <a:cs typeface="Calibri Light"/>
              </a:defRPr>
            </a:lvl1pPr>
          </a:lstStyle>
          <a:p>
            <a:pPr marL="0" marR="0" algn="ctr">
              <a:lnSpc>
                <a:spcPct val="115000"/>
              </a:lnSpc>
              <a:spcBef>
                <a:spcPts val="0"/>
              </a:spcBef>
              <a:spcAft>
                <a:spcPts val="0"/>
              </a:spcAft>
            </a:pPr>
            <a:r>
              <a:rPr lang="en-DE" sz="2800" b="1" dirty="0">
                <a:effectLst/>
                <a:latin typeface="Calibri" panose="020F0502020204030204" pitchFamily="34" charset="0"/>
                <a:ea typeface="Aptos" panose="020B0004020202020204" pitchFamily="34" charset="0"/>
              </a:rPr>
              <a:t>Implementation</a:t>
            </a:r>
            <a:endParaRPr lang="en-DE" sz="4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3" name="Picture 2" descr="A screenshot of a computer code&#10;&#10;Description automatically generated">
            <a:extLst>
              <a:ext uri="{FF2B5EF4-FFF2-40B4-BE49-F238E27FC236}">
                <a16:creationId xmlns:a16="http://schemas.microsoft.com/office/drawing/2014/main" id="{6D1D9EED-B51D-03FB-35A3-489097A48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020" y="1415927"/>
            <a:ext cx="7311808" cy="4651178"/>
          </a:xfrm>
          <a:prstGeom prst="rect">
            <a:avLst/>
          </a:prstGeom>
        </p:spPr>
      </p:pic>
    </p:spTree>
    <p:extLst>
      <p:ext uri="{BB962C8B-B14F-4D97-AF65-F5344CB8AC3E}">
        <p14:creationId xmlns:p14="http://schemas.microsoft.com/office/powerpoint/2010/main" val="326306049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1">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3">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5">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17">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19">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object 5"/>
          <p:cNvSpPr txBox="1">
            <a:spLocks noGrp="1"/>
          </p:cNvSpPr>
          <p:nvPr>
            <p:ph type="ftr" sz="quarter" idx="5"/>
          </p:nvPr>
        </p:nvSpPr>
        <p:spPr>
          <a:xfrm>
            <a:off x="4038600" y="6356350"/>
            <a:ext cx="4114800" cy="365125"/>
          </a:xfrm>
          <a:prstGeom prst="rect">
            <a:avLst/>
          </a:prstGeom>
        </p:spPr>
        <p:txBody>
          <a:bodyPr vert="horz" lIns="91440" tIns="45720" rIns="91440" bIns="45720" rtlCol="0" anchor="ctr">
            <a:normAutofit/>
          </a:bodyPr>
          <a:lstStyle/>
          <a:p>
            <a:pPr algn="ctr">
              <a:spcAft>
                <a:spcPts val="600"/>
              </a:spcAft>
            </a:pPr>
            <a:r>
              <a:rPr lang="en-US" dirty="0">
                <a:solidFill>
                  <a:schemeClr val="tx1">
                    <a:tint val="75000"/>
                  </a:schemeClr>
                </a:solidFill>
                <a:latin typeface="+mn-lt"/>
                <a:cs typeface="+mn-cs"/>
              </a:rPr>
              <a:t>17</a:t>
            </a:r>
            <a:r>
              <a:rPr lang="en-US" kern="1200" dirty="0">
                <a:solidFill>
                  <a:schemeClr val="tx1">
                    <a:tint val="75000"/>
                  </a:schemeClr>
                </a:solidFill>
                <a:latin typeface="+mn-lt"/>
                <a:ea typeface="+mn-ea"/>
                <a:cs typeface="+mn-cs"/>
              </a:rPr>
              <a:t>/</a:t>
            </a:r>
            <a:r>
              <a:rPr lang="en-US" dirty="0">
                <a:solidFill>
                  <a:schemeClr val="tx1">
                    <a:tint val="75000"/>
                  </a:schemeClr>
                </a:solidFill>
                <a:latin typeface="+mn-lt"/>
                <a:cs typeface="+mn-cs"/>
              </a:rPr>
              <a:t>7</a:t>
            </a:r>
            <a:r>
              <a:rPr lang="en-US" kern="1200" dirty="0">
                <a:solidFill>
                  <a:schemeClr val="tx1">
                    <a:tint val="75000"/>
                  </a:schemeClr>
                </a:solidFill>
                <a:latin typeface="+mn-lt"/>
                <a:ea typeface="+mn-ea"/>
                <a:cs typeface="+mn-cs"/>
              </a:rPr>
              <a:t>/2024</a:t>
            </a:r>
          </a:p>
        </p:txBody>
      </p:sp>
      <p:sp>
        <p:nvSpPr>
          <p:cNvPr id="7" name="object 7"/>
          <p:cNvSpPr txBox="1">
            <a:spLocks noGrp="1"/>
          </p:cNvSpPr>
          <p:nvPr>
            <p:ph type="sldNum" sz="quarter" idx="7"/>
          </p:nvPr>
        </p:nvSpPr>
        <p:spPr>
          <a:xfrm>
            <a:off x="8805333" y="6356350"/>
            <a:ext cx="2743200" cy="365125"/>
          </a:xfrm>
          <a:prstGeom prst="rect">
            <a:avLst/>
          </a:prstGeom>
        </p:spPr>
        <p:txBody>
          <a:bodyPr vert="horz" lIns="91440" tIns="45720" rIns="91440" bIns="45720" rtlCol="0" anchor="ctr">
            <a:normAutofit/>
          </a:bodyPr>
          <a:lstStyle/>
          <a:p>
            <a:pPr algn="r">
              <a:spcAft>
                <a:spcPts val="600"/>
              </a:spcAft>
            </a:pPr>
            <a:fld id="{81D60167-4931-47E6-BA6A-407CBD079E47}" type="slidenum">
              <a:rPr lang="en-US">
                <a:solidFill>
                  <a:schemeClr val="tx1">
                    <a:tint val="75000"/>
                  </a:schemeClr>
                </a:solidFill>
                <a:latin typeface="+mn-lt"/>
                <a:cs typeface="+mn-cs"/>
              </a:rPr>
              <a:pPr algn="r">
                <a:spcAft>
                  <a:spcPts val="600"/>
                </a:spcAft>
              </a:pPr>
              <a:t>14</a:t>
            </a:fld>
            <a:endParaRPr lang="en-US">
              <a:solidFill>
                <a:schemeClr val="tx1">
                  <a:tint val="75000"/>
                </a:schemeClr>
              </a:solidFill>
              <a:latin typeface="+mn-lt"/>
              <a:cs typeface="+mn-cs"/>
            </a:endParaRPr>
          </a:p>
        </p:txBody>
      </p:sp>
      <p:sp>
        <p:nvSpPr>
          <p:cNvPr id="33" name="Isosceles Triangle 21">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Isosceles Triangle 23">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Picture 34" descr="Text&#10;&#10;Description automatically generated">
            <a:extLst>
              <a:ext uri="{FF2B5EF4-FFF2-40B4-BE49-F238E27FC236}">
                <a16:creationId xmlns:a16="http://schemas.microsoft.com/office/drawing/2014/main" id="{4411575E-545A-4F40-57E6-FB46528596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161" y="-457200"/>
            <a:ext cx="3703936" cy="1935307"/>
          </a:xfrm>
          <a:prstGeom prst="rect">
            <a:avLst/>
          </a:prstGeom>
        </p:spPr>
      </p:pic>
      <p:sp>
        <p:nvSpPr>
          <p:cNvPr id="15" name="object 2"/>
          <p:cNvSpPr txBox="1">
            <a:spLocks/>
          </p:cNvSpPr>
          <p:nvPr/>
        </p:nvSpPr>
        <p:spPr>
          <a:xfrm>
            <a:off x="1" y="3262189"/>
            <a:ext cx="4542952" cy="3190954"/>
          </a:xfrm>
          <a:prstGeom prst="rect">
            <a:avLst/>
          </a:prstGeom>
        </p:spPr>
        <p:txBody>
          <a:bodyPr vert="horz" wrap="square" lIns="91440" tIns="45720" rIns="91440" bIns="45720" rtlCol="0" anchor="t">
            <a:normAutofit fontScale="97500"/>
          </a:bodyPr>
          <a:lstStyle>
            <a:lvl1pPr>
              <a:defRPr sz="3600" b="0" i="0">
                <a:solidFill>
                  <a:schemeClr val="tx1"/>
                </a:solidFill>
                <a:latin typeface="Calibri Light"/>
                <a:ea typeface="+mj-ea"/>
                <a:cs typeface="Calibri Light"/>
              </a:defRPr>
            </a:lvl1pPr>
          </a:lstStyle>
          <a:p>
            <a:pPr marL="12700" algn="l" rtl="0">
              <a:lnSpc>
                <a:spcPct val="150000"/>
              </a:lnSpc>
              <a:spcBef>
                <a:spcPct val="0"/>
              </a:spcBef>
            </a:pPr>
            <a:endParaRPr lang="en-US" kern="1200" dirty="0">
              <a:latin typeface="+mj-lt"/>
              <a:cs typeface="+mj-cs"/>
            </a:endParaRPr>
          </a:p>
        </p:txBody>
      </p:sp>
      <p:sp>
        <p:nvSpPr>
          <p:cNvPr id="16" name="object 2"/>
          <p:cNvSpPr txBox="1">
            <a:spLocks/>
          </p:cNvSpPr>
          <p:nvPr/>
        </p:nvSpPr>
        <p:spPr>
          <a:xfrm>
            <a:off x="1787231" y="434824"/>
            <a:ext cx="9423164" cy="5737824"/>
          </a:xfrm>
          <a:prstGeom prst="rect">
            <a:avLst/>
          </a:prstGeom>
        </p:spPr>
        <p:txBody>
          <a:bodyPr vert="horz" wrap="square" lIns="91440" tIns="45720" rIns="91440" bIns="45720" numCol="1" rtlCol="0" anchor="t">
            <a:noAutofit/>
          </a:bodyPr>
          <a:lstStyle>
            <a:lvl1pPr>
              <a:defRPr sz="3600" b="0" i="0">
                <a:solidFill>
                  <a:schemeClr val="tx1"/>
                </a:solidFill>
                <a:latin typeface="Calibri Light"/>
                <a:ea typeface="+mj-ea"/>
                <a:cs typeface="Calibri Light"/>
              </a:defRPr>
            </a:lvl1pPr>
          </a:lstStyle>
          <a:p>
            <a:pPr marL="0" marR="0" algn="ctr">
              <a:lnSpc>
                <a:spcPct val="115000"/>
              </a:lnSpc>
              <a:spcBef>
                <a:spcPts val="0"/>
              </a:spcBef>
              <a:spcAft>
                <a:spcPts val="0"/>
              </a:spcAft>
            </a:pPr>
            <a:r>
              <a:rPr lang="en-DE" sz="2800" b="1" kern="100" dirty="0">
                <a:effectLst/>
                <a:latin typeface="Calibri" panose="020F0502020204030204" pitchFamily="34" charset="0"/>
                <a:ea typeface="Aptos" panose="020B0004020202020204" pitchFamily="34" charset="0"/>
                <a:cs typeface="Times New Roman" panose="02020603050405020304" pitchFamily="18" charset="0"/>
              </a:rPr>
              <a:t>Implementation</a:t>
            </a:r>
            <a:endParaRPr lang="en-DE" sz="2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E484E0C-0074-03AE-D438-4F6131A71709}"/>
              </a:ext>
            </a:extLst>
          </p:cNvPr>
          <p:cNvPicPr>
            <a:picLocks noChangeAspect="1"/>
          </p:cNvPicPr>
          <p:nvPr/>
        </p:nvPicPr>
        <p:blipFill>
          <a:blip r:embed="rId3"/>
          <a:stretch>
            <a:fillRect/>
          </a:stretch>
        </p:blipFill>
        <p:spPr>
          <a:xfrm>
            <a:off x="759171" y="1526198"/>
            <a:ext cx="10527502" cy="4874602"/>
          </a:xfrm>
          <a:prstGeom prst="rect">
            <a:avLst/>
          </a:prstGeom>
        </p:spPr>
      </p:pic>
    </p:spTree>
    <p:extLst>
      <p:ext uri="{BB962C8B-B14F-4D97-AF65-F5344CB8AC3E}">
        <p14:creationId xmlns:p14="http://schemas.microsoft.com/office/powerpoint/2010/main" val="24311261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1">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3">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5">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17">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19">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object 5"/>
          <p:cNvSpPr txBox="1">
            <a:spLocks noGrp="1"/>
          </p:cNvSpPr>
          <p:nvPr>
            <p:ph type="ftr" sz="quarter" idx="5"/>
          </p:nvPr>
        </p:nvSpPr>
        <p:spPr>
          <a:xfrm>
            <a:off x="4038600" y="6356350"/>
            <a:ext cx="4114800" cy="365125"/>
          </a:xfrm>
          <a:prstGeom prst="rect">
            <a:avLst/>
          </a:prstGeom>
        </p:spPr>
        <p:txBody>
          <a:bodyPr vert="horz" lIns="91440" tIns="45720" rIns="91440" bIns="45720" rtlCol="0" anchor="ctr">
            <a:normAutofit/>
          </a:bodyPr>
          <a:lstStyle/>
          <a:p>
            <a:pPr algn="ctr">
              <a:spcAft>
                <a:spcPts val="600"/>
              </a:spcAft>
            </a:pPr>
            <a:r>
              <a:rPr lang="en-US" dirty="0">
                <a:solidFill>
                  <a:schemeClr val="tx1">
                    <a:tint val="75000"/>
                  </a:schemeClr>
                </a:solidFill>
                <a:latin typeface="+mn-lt"/>
                <a:cs typeface="+mn-cs"/>
              </a:rPr>
              <a:t>17</a:t>
            </a:r>
            <a:r>
              <a:rPr lang="en-US" kern="1200" dirty="0">
                <a:solidFill>
                  <a:schemeClr val="tx1">
                    <a:tint val="75000"/>
                  </a:schemeClr>
                </a:solidFill>
                <a:latin typeface="+mn-lt"/>
                <a:ea typeface="+mn-ea"/>
                <a:cs typeface="+mn-cs"/>
              </a:rPr>
              <a:t>/</a:t>
            </a:r>
            <a:r>
              <a:rPr lang="en-US" dirty="0">
                <a:solidFill>
                  <a:schemeClr val="tx1">
                    <a:tint val="75000"/>
                  </a:schemeClr>
                </a:solidFill>
                <a:latin typeface="+mn-lt"/>
                <a:cs typeface="+mn-cs"/>
              </a:rPr>
              <a:t>7</a:t>
            </a:r>
            <a:r>
              <a:rPr lang="en-US" kern="1200" dirty="0">
                <a:solidFill>
                  <a:schemeClr val="tx1">
                    <a:tint val="75000"/>
                  </a:schemeClr>
                </a:solidFill>
                <a:latin typeface="+mn-lt"/>
                <a:ea typeface="+mn-ea"/>
                <a:cs typeface="+mn-cs"/>
              </a:rPr>
              <a:t>/2024</a:t>
            </a:r>
          </a:p>
        </p:txBody>
      </p:sp>
      <p:sp>
        <p:nvSpPr>
          <p:cNvPr id="7" name="object 7"/>
          <p:cNvSpPr txBox="1">
            <a:spLocks noGrp="1"/>
          </p:cNvSpPr>
          <p:nvPr>
            <p:ph type="sldNum" sz="quarter" idx="7"/>
          </p:nvPr>
        </p:nvSpPr>
        <p:spPr>
          <a:xfrm>
            <a:off x="8805333" y="6356350"/>
            <a:ext cx="2743200" cy="365125"/>
          </a:xfrm>
          <a:prstGeom prst="rect">
            <a:avLst/>
          </a:prstGeom>
        </p:spPr>
        <p:txBody>
          <a:bodyPr vert="horz" lIns="91440" tIns="45720" rIns="91440" bIns="45720" rtlCol="0" anchor="ctr">
            <a:normAutofit/>
          </a:bodyPr>
          <a:lstStyle/>
          <a:p>
            <a:pPr algn="r">
              <a:spcAft>
                <a:spcPts val="600"/>
              </a:spcAft>
            </a:pPr>
            <a:fld id="{81D60167-4931-47E6-BA6A-407CBD079E47}" type="slidenum">
              <a:rPr lang="en-US">
                <a:solidFill>
                  <a:schemeClr val="tx1">
                    <a:tint val="75000"/>
                  </a:schemeClr>
                </a:solidFill>
                <a:latin typeface="+mn-lt"/>
                <a:cs typeface="+mn-cs"/>
              </a:rPr>
              <a:pPr algn="r">
                <a:spcAft>
                  <a:spcPts val="600"/>
                </a:spcAft>
              </a:pPr>
              <a:t>15</a:t>
            </a:fld>
            <a:endParaRPr lang="en-US">
              <a:solidFill>
                <a:schemeClr val="tx1">
                  <a:tint val="75000"/>
                </a:schemeClr>
              </a:solidFill>
              <a:latin typeface="+mn-lt"/>
              <a:cs typeface="+mn-cs"/>
            </a:endParaRPr>
          </a:p>
        </p:txBody>
      </p:sp>
      <p:sp>
        <p:nvSpPr>
          <p:cNvPr id="33" name="Isosceles Triangle 21">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Isosceles Triangle 23">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Picture 34" descr="Text&#10;&#10;Description automatically generated">
            <a:extLst>
              <a:ext uri="{FF2B5EF4-FFF2-40B4-BE49-F238E27FC236}">
                <a16:creationId xmlns:a16="http://schemas.microsoft.com/office/drawing/2014/main" id="{4411575E-545A-4F40-57E6-FB46528596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161" y="-457200"/>
            <a:ext cx="3703936" cy="1935307"/>
          </a:xfrm>
          <a:prstGeom prst="rect">
            <a:avLst/>
          </a:prstGeom>
        </p:spPr>
      </p:pic>
      <p:sp>
        <p:nvSpPr>
          <p:cNvPr id="2" name="TextBox 1">
            <a:extLst>
              <a:ext uri="{FF2B5EF4-FFF2-40B4-BE49-F238E27FC236}">
                <a16:creationId xmlns:a16="http://schemas.microsoft.com/office/drawing/2014/main" id="{71314F28-05FC-8E77-07B4-801CBC02DA8B}"/>
              </a:ext>
            </a:extLst>
          </p:cNvPr>
          <p:cNvSpPr txBox="1"/>
          <p:nvPr/>
        </p:nvSpPr>
        <p:spPr>
          <a:xfrm>
            <a:off x="3610448" y="529995"/>
            <a:ext cx="4542952" cy="595869"/>
          </a:xfrm>
          <a:prstGeom prst="rect">
            <a:avLst/>
          </a:prstGeom>
          <a:noFill/>
        </p:spPr>
        <p:txBody>
          <a:bodyPr wrap="square" rtlCol="0">
            <a:spAutoFit/>
          </a:bodyPr>
          <a:lstStyle/>
          <a:p>
            <a:pPr marL="0" marR="0">
              <a:lnSpc>
                <a:spcPct val="115000"/>
              </a:lnSpc>
              <a:spcBef>
                <a:spcPts val="0"/>
              </a:spcBef>
              <a:spcAft>
                <a:spcPts val="0"/>
              </a:spcAft>
            </a:pPr>
            <a:r>
              <a:rPr lang="en-DE" sz="3000" b="1" kern="100" dirty="0">
                <a:effectLst/>
                <a:latin typeface="Calibri" panose="020F0502020204030204" pitchFamily="34" charset="0"/>
                <a:ea typeface="Aptos" panose="020B0004020202020204" pitchFamily="34" charset="0"/>
                <a:cs typeface="Times New Roman" panose="02020603050405020304" pitchFamily="18" charset="0"/>
              </a:rPr>
              <a:t>Results and </a:t>
            </a:r>
            <a:r>
              <a:rPr lang="en-US" sz="3000" b="1" kern="100" dirty="0">
                <a:effectLst/>
                <a:latin typeface="Calibri" panose="020F0502020204030204" pitchFamily="34" charset="0"/>
                <a:ea typeface="Aptos" panose="020B0004020202020204" pitchFamily="34" charset="0"/>
                <a:cs typeface="Times New Roman" panose="02020603050405020304" pitchFamily="18" charset="0"/>
              </a:rPr>
              <a:t>Analysis</a:t>
            </a:r>
            <a:endParaRPr lang="en-DE" sz="3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17BCC468-B7D1-3FF7-B248-4764266E1BA8}"/>
              </a:ext>
            </a:extLst>
          </p:cNvPr>
          <p:cNvPicPr>
            <a:picLocks noChangeAspect="1"/>
          </p:cNvPicPr>
          <p:nvPr/>
        </p:nvPicPr>
        <p:blipFill>
          <a:blip r:embed="rId3"/>
          <a:stretch>
            <a:fillRect/>
          </a:stretch>
        </p:blipFill>
        <p:spPr>
          <a:xfrm>
            <a:off x="107916" y="2251729"/>
            <a:ext cx="7973538" cy="2486372"/>
          </a:xfrm>
          <a:prstGeom prst="rect">
            <a:avLst/>
          </a:prstGeom>
        </p:spPr>
      </p:pic>
      <p:sp>
        <p:nvSpPr>
          <p:cNvPr id="16" name="object 2"/>
          <p:cNvSpPr txBox="1">
            <a:spLocks/>
          </p:cNvSpPr>
          <p:nvPr/>
        </p:nvSpPr>
        <p:spPr>
          <a:xfrm>
            <a:off x="7968664" y="1296665"/>
            <a:ext cx="5326581" cy="5056035"/>
          </a:xfrm>
          <a:prstGeom prst="rect">
            <a:avLst/>
          </a:prstGeom>
        </p:spPr>
        <p:txBody>
          <a:bodyPr vert="horz" wrap="square" lIns="91440" tIns="45720" rIns="91440" bIns="45720" numCol="1" rtlCol="0" anchor="t">
            <a:noAutofit/>
          </a:bodyPr>
          <a:lstStyle>
            <a:lvl1pPr>
              <a:defRPr sz="3600" b="0" i="0">
                <a:solidFill>
                  <a:schemeClr val="tx1"/>
                </a:solidFill>
                <a:latin typeface="Calibri Light"/>
                <a:ea typeface="+mj-ea"/>
                <a:cs typeface="Calibri Light"/>
              </a:defRPr>
            </a:lvl1pPr>
          </a:lstStyle>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DE" sz="1600" b="1" kern="100" dirty="0">
                <a:effectLst/>
                <a:latin typeface="Calibri" panose="020F0502020204030204" pitchFamily="34" charset="0"/>
                <a:ea typeface="Aptos" panose="020B0004020202020204" pitchFamily="34" charset="0"/>
                <a:cs typeface="Times New Roman" panose="02020603050405020304" pitchFamily="18" charset="0"/>
              </a:rPr>
              <a:t>Logistic Regression:</a:t>
            </a:r>
            <a:endParaRPr lang="en-DE" sz="16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DE" sz="1600" kern="100" dirty="0">
                <a:effectLst/>
                <a:latin typeface="Calibri" panose="020F0502020204030204" pitchFamily="34" charset="0"/>
                <a:ea typeface="Aptos" panose="020B0004020202020204" pitchFamily="34" charset="0"/>
                <a:cs typeface="Times New Roman" panose="02020603050405020304" pitchFamily="18" charset="0"/>
              </a:rPr>
              <a:t>Accuracy: </a:t>
            </a:r>
            <a:r>
              <a:rPr lang="en-DE" sz="1600" dirty="0"/>
              <a:t>0.695972</a:t>
            </a:r>
            <a:endParaRPr lang="en-US" sz="1600" kern="100" dirty="0">
              <a:effectLst/>
              <a:latin typeface="Calibri" panose="020F050202020403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DE" sz="1600" kern="100" dirty="0">
                <a:effectLst/>
                <a:latin typeface="Calibri" panose="020F0502020204030204" pitchFamily="34" charset="0"/>
                <a:ea typeface="Aptos" panose="020B0004020202020204" pitchFamily="34" charset="0"/>
                <a:cs typeface="Times New Roman" panose="02020603050405020304" pitchFamily="18" charset="0"/>
              </a:rPr>
              <a:t>Precision: </a:t>
            </a:r>
            <a:r>
              <a:rPr lang="en-DE" sz="1600" dirty="0"/>
              <a:t>0.572041</a:t>
            </a:r>
            <a:endParaRPr lang="en-DE" sz="16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DE" sz="1600" kern="100" dirty="0">
                <a:effectLst/>
                <a:latin typeface="Calibri" panose="020F0502020204030204" pitchFamily="34" charset="0"/>
                <a:ea typeface="Aptos" panose="020B0004020202020204" pitchFamily="34" charset="0"/>
                <a:cs typeface="Times New Roman" panose="02020603050405020304" pitchFamily="18" charset="0"/>
              </a:rPr>
              <a:t>Recall: </a:t>
            </a:r>
            <a:r>
              <a:rPr lang="en-DE" sz="1600" dirty="0"/>
              <a:t>0.695972</a:t>
            </a:r>
            <a:endParaRPr lang="en-DE" sz="16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DE" sz="1600" kern="100" dirty="0">
                <a:effectLst/>
                <a:latin typeface="Calibri" panose="020F0502020204030204" pitchFamily="34" charset="0"/>
                <a:ea typeface="Aptos" panose="020B0004020202020204" pitchFamily="34" charset="0"/>
                <a:cs typeface="Times New Roman" panose="02020603050405020304" pitchFamily="18" charset="0"/>
              </a:rPr>
              <a:t>F1-score: </a:t>
            </a:r>
            <a:r>
              <a:rPr lang="en-DE" sz="1600" dirty="0"/>
              <a:t>0.596697</a:t>
            </a:r>
            <a:endParaRPr lang="en-DE"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DE" sz="1600" b="1" kern="100" dirty="0">
                <a:effectLst/>
                <a:latin typeface="Calibri" panose="020F0502020204030204" pitchFamily="34" charset="0"/>
                <a:ea typeface="Aptos" panose="020B0004020202020204" pitchFamily="34" charset="0"/>
                <a:cs typeface="Times New Roman" panose="02020603050405020304" pitchFamily="18" charset="0"/>
              </a:rPr>
              <a:t>Random Forest:</a:t>
            </a:r>
            <a:endParaRPr lang="en-DE" sz="16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DE" sz="1600" kern="100" dirty="0">
                <a:effectLst/>
                <a:latin typeface="Calibri" panose="020F0502020204030204" pitchFamily="34" charset="0"/>
                <a:ea typeface="Aptos" panose="020B0004020202020204" pitchFamily="34" charset="0"/>
                <a:cs typeface="Times New Roman" panose="02020603050405020304" pitchFamily="18" charset="0"/>
              </a:rPr>
              <a:t>Accuracy:</a:t>
            </a:r>
            <a:r>
              <a:rPr lang="en-US" sz="1600" kern="100" dirty="0">
                <a:effectLst/>
                <a:latin typeface="Calibri" panose="020F0502020204030204" pitchFamily="34" charset="0"/>
                <a:ea typeface="Aptos" panose="020B0004020202020204" pitchFamily="34" charset="0"/>
                <a:cs typeface="Times New Roman" panose="02020603050405020304" pitchFamily="18" charset="0"/>
              </a:rPr>
              <a:t> </a:t>
            </a:r>
            <a:r>
              <a:rPr lang="en-DE" sz="1600" dirty="0"/>
              <a:t>0.722010</a:t>
            </a:r>
            <a:endParaRPr lang="en-DE" sz="16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DE" sz="1600" kern="100" dirty="0">
                <a:effectLst/>
                <a:latin typeface="Calibri" panose="020F0502020204030204" pitchFamily="34" charset="0"/>
                <a:ea typeface="Aptos" panose="020B0004020202020204" pitchFamily="34" charset="0"/>
                <a:cs typeface="Times New Roman" panose="02020603050405020304" pitchFamily="18" charset="0"/>
              </a:rPr>
              <a:t>Precision: </a:t>
            </a:r>
            <a:r>
              <a:rPr lang="en-DE" sz="1600" dirty="0"/>
              <a:t>0.572691</a:t>
            </a:r>
            <a:endParaRPr lang="en-DE" sz="16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DE" sz="1600" kern="100" dirty="0">
                <a:effectLst/>
                <a:latin typeface="Calibri" panose="020F0502020204030204" pitchFamily="34" charset="0"/>
                <a:ea typeface="Aptos" panose="020B0004020202020204" pitchFamily="34" charset="0"/>
                <a:cs typeface="Times New Roman" panose="02020603050405020304" pitchFamily="18" charset="0"/>
              </a:rPr>
              <a:t>Recall: </a:t>
            </a:r>
            <a:r>
              <a:rPr lang="en-DE" sz="1600" dirty="0"/>
              <a:t>0.722010</a:t>
            </a:r>
            <a:endParaRPr lang="en-DE" sz="16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DE" sz="1600" kern="100" dirty="0">
                <a:effectLst/>
                <a:latin typeface="Calibri" panose="020F0502020204030204" pitchFamily="34" charset="0"/>
                <a:ea typeface="Aptos" panose="020B0004020202020204" pitchFamily="34" charset="0"/>
                <a:cs typeface="Times New Roman" panose="02020603050405020304" pitchFamily="18" charset="0"/>
              </a:rPr>
              <a:t>F1-score: </a:t>
            </a:r>
            <a:r>
              <a:rPr lang="en-DE" sz="1600" dirty="0"/>
              <a:t>0.620335</a:t>
            </a:r>
            <a:endParaRPr lang="en-DE"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DE" sz="1600" b="1" kern="100" dirty="0">
                <a:effectLst/>
                <a:latin typeface="Calibri" panose="020F0502020204030204" pitchFamily="34" charset="0"/>
                <a:ea typeface="Aptos" panose="020B0004020202020204" pitchFamily="34" charset="0"/>
                <a:cs typeface="Times New Roman" panose="02020603050405020304" pitchFamily="18" charset="0"/>
              </a:rPr>
              <a:t>SVM:</a:t>
            </a:r>
            <a:endParaRPr lang="en-DE" sz="16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DE" sz="1600" kern="100" dirty="0">
                <a:effectLst/>
                <a:latin typeface="Calibri" panose="020F0502020204030204" pitchFamily="34" charset="0"/>
                <a:ea typeface="Aptos" panose="020B0004020202020204" pitchFamily="34" charset="0"/>
                <a:cs typeface="Times New Roman" panose="02020603050405020304" pitchFamily="18" charset="0"/>
              </a:rPr>
              <a:t>Accuracy: </a:t>
            </a:r>
            <a:r>
              <a:rPr lang="en-DE" sz="1600" dirty="0"/>
              <a:t>0.710566</a:t>
            </a:r>
            <a:endParaRPr lang="en-DE" sz="16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DE" sz="1600" kern="100" dirty="0">
                <a:effectLst/>
                <a:latin typeface="Calibri" panose="020F0502020204030204" pitchFamily="34" charset="0"/>
                <a:ea typeface="Aptos" panose="020B0004020202020204" pitchFamily="34" charset="0"/>
                <a:cs typeface="Times New Roman" panose="02020603050405020304" pitchFamily="18" charset="0"/>
              </a:rPr>
              <a:t>Precision: </a:t>
            </a:r>
            <a:r>
              <a:rPr lang="en-DE" sz="1600" dirty="0"/>
              <a:t>0.599825</a:t>
            </a:r>
            <a:endParaRPr lang="en-DE" sz="16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DE" sz="1600" kern="100" dirty="0">
                <a:effectLst/>
                <a:latin typeface="Calibri" panose="020F0502020204030204" pitchFamily="34" charset="0"/>
                <a:ea typeface="Aptos" panose="020B0004020202020204" pitchFamily="34" charset="0"/>
                <a:cs typeface="Times New Roman" panose="02020603050405020304" pitchFamily="18" charset="0"/>
              </a:rPr>
              <a:t>Recall: </a:t>
            </a:r>
            <a:r>
              <a:rPr lang="en-DE" sz="1600" dirty="0"/>
              <a:t>0.710566</a:t>
            </a:r>
            <a:endParaRPr lang="en-DE" sz="16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DE" sz="1600" kern="100" dirty="0">
                <a:effectLst/>
                <a:latin typeface="Calibri" panose="020F0502020204030204" pitchFamily="34" charset="0"/>
                <a:ea typeface="Aptos" panose="020B0004020202020204" pitchFamily="34" charset="0"/>
                <a:cs typeface="Times New Roman" panose="02020603050405020304" pitchFamily="18" charset="0"/>
              </a:rPr>
              <a:t>F1-score: </a:t>
            </a:r>
            <a:r>
              <a:rPr lang="en-DE" sz="1600" dirty="0"/>
              <a:t>0.610609</a:t>
            </a:r>
            <a:endParaRPr lang="en-DE"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7132452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1">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3">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5">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17">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19">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object 5"/>
          <p:cNvSpPr txBox="1">
            <a:spLocks noGrp="1"/>
          </p:cNvSpPr>
          <p:nvPr>
            <p:ph type="ftr" sz="quarter" idx="5"/>
          </p:nvPr>
        </p:nvSpPr>
        <p:spPr>
          <a:xfrm>
            <a:off x="4038600" y="6356350"/>
            <a:ext cx="4114800" cy="365125"/>
          </a:xfrm>
          <a:prstGeom prst="rect">
            <a:avLst/>
          </a:prstGeom>
        </p:spPr>
        <p:txBody>
          <a:bodyPr vert="horz" lIns="91440" tIns="45720" rIns="91440" bIns="45720" rtlCol="0" anchor="ctr">
            <a:normAutofit/>
          </a:bodyPr>
          <a:lstStyle/>
          <a:p>
            <a:pPr algn="ctr">
              <a:spcAft>
                <a:spcPts val="600"/>
              </a:spcAft>
            </a:pPr>
            <a:r>
              <a:rPr lang="en-US" dirty="0">
                <a:solidFill>
                  <a:schemeClr val="tx1">
                    <a:tint val="75000"/>
                  </a:schemeClr>
                </a:solidFill>
                <a:latin typeface="+mn-lt"/>
                <a:cs typeface="+mn-cs"/>
              </a:rPr>
              <a:t>17</a:t>
            </a:r>
            <a:r>
              <a:rPr lang="en-US" kern="1200" dirty="0">
                <a:solidFill>
                  <a:schemeClr val="tx1">
                    <a:tint val="75000"/>
                  </a:schemeClr>
                </a:solidFill>
                <a:latin typeface="+mn-lt"/>
                <a:ea typeface="+mn-ea"/>
                <a:cs typeface="+mn-cs"/>
              </a:rPr>
              <a:t>/</a:t>
            </a:r>
            <a:r>
              <a:rPr lang="en-US" dirty="0">
                <a:solidFill>
                  <a:schemeClr val="tx1">
                    <a:tint val="75000"/>
                  </a:schemeClr>
                </a:solidFill>
                <a:latin typeface="+mn-lt"/>
                <a:cs typeface="+mn-cs"/>
              </a:rPr>
              <a:t>7</a:t>
            </a:r>
            <a:r>
              <a:rPr lang="en-US" kern="1200" dirty="0">
                <a:solidFill>
                  <a:schemeClr val="tx1">
                    <a:tint val="75000"/>
                  </a:schemeClr>
                </a:solidFill>
                <a:latin typeface="+mn-lt"/>
                <a:ea typeface="+mn-ea"/>
                <a:cs typeface="+mn-cs"/>
              </a:rPr>
              <a:t>/2024</a:t>
            </a:r>
          </a:p>
        </p:txBody>
      </p:sp>
      <p:sp>
        <p:nvSpPr>
          <p:cNvPr id="7" name="object 7"/>
          <p:cNvSpPr txBox="1">
            <a:spLocks noGrp="1"/>
          </p:cNvSpPr>
          <p:nvPr>
            <p:ph type="sldNum" sz="quarter" idx="7"/>
          </p:nvPr>
        </p:nvSpPr>
        <p:spPr>
          <a:xfrm>
            <a:off x="8805333" y="6356350"/>
            <a:ext cx="2743200" cy="365125"/>
          </a:xfrm>
          <a:prstGeom prst="rect">
            <a:avLst/>
          </a:prstGeom>
        </p:spPr>
        <p:txBody>
          <a:bodyPr vert="horz" lIns="91440" tIns="45720" rIns="91440" bIns="45720" rtlCol="0" anchor="ctr">
            <a:normAutofit/>
          </a:bodyPr>
          <a:lstStyle/>
          <a:p>
            <a:pPr algn="r">
              <a:spcAft>
                <a:spcPts val="600"/>
              </a:spcAft>
            </a:pPr>
            <a:fld id="{81D60167-4931-47E6-BA6A-407CBD079E47}" type="slidenum">
              <a:rPr lang="en-US">
                <a:solidFill>
                  <a:schemeClr val="tx1">
                    <a:tint val="75000"/>
                  </a:schemeClr>
                </a:solidFill>
                <a:latin typeface="+mn-lt"/>
                <a:cs typeface="+mn-cs"/>
              </a:rPr>
              <a:pPr algn="r">
                <a:spcAft>
                  <a:spcPts val="600"/>
                </a:spcAft>
              </a:pPr>
              <a:t>16</a:t>
            </a:fld>
            <a:endParaRPr lang="en-US">
              <a:solidFill>
                <a:schemeClr val="tx1">
                  <a:tint val="75000"/>
                </a:schemeClr>
              </a:solidFill>
              <a:latin typeface="+mn-lt"/>
              <a:cs typeface="+mn-cs"/>
            </a:endParaRPr>
          </a:p>
        </p:txBody>
      </p:sp>
      <p:sp>
        <p:nvSpPr>
          <p:cNvPr id="33" name="Isosceles Triangle 21">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Isosceles Triangle 23">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Picture 34" descr="Text&#10;&#10;Description automatically generated">
            <a:extLst>
              <a:ext uri="{FF2B5EF4-FFF2-40B4-BE49-F238E27FC236}">
                <a16:creationId xmlns:a16="http://schemas.microsoft.com/office/drawing/2014/main" id="{4411575E-545A-4F40-57E6-FB46528596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161" y="-457200"/>
            <a:ext cx="3703936" cy="1935307"/>
          </a:xfrm>
          <a:prstGeom prst="rect">
            <a:avLst/>
          </a:prstGeom>
        </p:spPr>
      </p:pic>
      <p:sp>
        <p:nvSpPr>
          <p:cNvPr id="2" name="TextBox 1">
            <a:extLst>
              <a:ext uri="{FF2B5EF4-FFF2-40B4-BE49-F238E27FC236}">
                <a16:creationId xmlns:a16="http://schemas.microsoft.com/office/drawing/2014/main" id="{FB95EFF7-93D5-FDA7-4602-88C4B161FF49}"/>
              </a:ext>
            </a:extLst>
          </p:cNvPr>
          <p:cNvSpPr txBox="1"/>
          <p:nvPr/>
        </p:nvSpPr>
        <p:spPr>
          <a:xfrm>
            <a:off x="2339214" y="1267737"/>
            <a:ext cx="4542952" cy="629531"/>
          </a:xfrm>
          <a:prstGeom prst="rect">
            <a:avLst/>
          </a:prstGeom>
          <a:noFill/>
        </p:spPr>
        <p:txBody>
          <a:bodyPr wrap="square" rtlCol="0">
            <a:spAutoFit/>
          </a:bodyPr>
          <a:lstStyle/>
          <a:p>
            <a:pPr marR="0" lvl="0">
              <a:lnSpc>
                <a:spcPct val="115000"/>
              </a:lnSpc>
              <a:spcBef>
                <a:spcPts val="0"/>
              </a:spcBef>
              <a:spcAft>
                <a:spcPts val="800"/>
              </a:spcAft>
              <a:buSzPts val="1000"/>
              <a:tabLst>
                <a:tab pos="457200" algn="l"/>
              </a:tabLst>
            </a:pPr>
            <a:r>
              <a:rPr lang="en-DE" sz="3200" b="1" kern="100" dirty="0">
                <a:effectLst/>
                <a:latin typeface="Calibri" panose="020F0502020204030204" pitchFamily="34" charset="0"/>
                <a:ea typeface="Aptos" panose="020B0004020202020204" pitchFamily="34" charset="0"/>
                <a:cs typeface="Times New Roman" panose="02020603050405020304" pitchFamily="18" charset="0"/>
              </a:rPr>
              <a:t>Summary of Results:</a:t>
            </a:r>
            <a:endParaRPr lang="en-DE" sz="3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C5160CB4-5D9D-9126-877C-5F72ED8C0022}"/>
              </a:ext>
            </a:extLst>
          </p:cNvPr>
          <p:cNvSpPr txBox="1"/>
          <p:nvPr/>
        </p:nvSpPr>
        <p:spPr>
          <a:xfrm>
            <a:off x="3739741" y="2226705"/>
            <a:ext cx="7415294" cy="2957861"/>
          </a:xfrm>
          <a:prstGeom prst="rect">
            <a:avLst/>
          </a:prstGeom>
          <a:noFill/>
        </p:spPr>
        <p:txBody>
          <a:bodyPr wrap="square" rtlCol="0">
            <a:spAutoFit/>
          </a:bodyPr>
          <a:lstStyle/>
          <a:p>
            <a:pPr marL="342900" marR="0" lvl="0" indent="-342900">
              <a:lnSpc>
                <a:spcPct val="150000"/>
              </a:lnSpc>
              <a:spcBef>
                <a:spcPts val="0"/>
              </a:spcBef>
              <a:spcAft>
                <a:spcPts val="0"/>
              </a:spcAft>
              <a:buFont typeface="Symbol" panose="05050102010706020507" pitchFamily="18" charset="2"/>
              <a:buChar char=""/>
            </a:pPr>
            <a:r>
              <a:rPr lang="en-DE" sz="1800" b="1" kern="0" dirty="0">
                <a:effectLst/>
                <a:latin typeface="Calibri" panose="020F0502020204030204" pitchFamily="34" charset="0"/>
                <a:ea typeface="Times New Roman" panose="02020603050405020304" pitchFamily="18" charset="0"/>
                <a:cs typeface="Times New Roman" panose="02020603050405020304" pitchFamily="18" charset="0"/>
              </a:rPr>
              <a:t>Random Forest</a:t>
            </a:r>
            <a:r>
              <a:rPr lang="en-DE" sz="1800" kern="0" dirty="0">
                <a:effectLst/>
                <a:latin typeface="Calibri" panose="020F0502020204030204" pitchFamily="34" charset="0"/>
                <a:ea typeface="Times New Roman" panose="02020603050405020304" pitchFamily="18" charset="0"/>
                <a:cs typeface="Times New Roman" panose="02020603050405020304" pitchFamily="18" charset="0"/>
              </a:rPr>
              <a:t> outperformed both Logistic Regression and SVM in all metrics, indicating it was the most effective model for this dataset.</a:t>
            </a:r>
            <a:endParaRPr lang="en-DE"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DE" sz="1800" b="1" kern="0" dirty="0">
                <a:effectLst/>
                <a:latin typeface="Calibri" panose="020F0502020204030204" pitchFamily="34" charset="0"/>
                <a:ea typeface="Times New Roman" panose="02020603050405020304" pitchFamily="18" charset="0"/>
                <a:cs typeface="Times New Roman" panose="02020603050405020304" pitchFamily="18" charset="0"/>
              </a:rPr>
              <a:t>SVM</a:t>
            </a:r>
            <a:r>
              <a:rPr lang="en-DE" sz="1800" kern="0" dirty="0">
                <a:effectLst/>
                <a:latin typeface="Calibri" panose="020F0502020204030204" pitchFamily="34" charset="0"/>
                <a:ea typeface="Times New Roman" panose="02020603050405020304" pitchFamily="18" charset="0"/>
                <a:cs typeface="Times New Roman" panose="02020603050405020304" pitchFamily="18" charset="0"/>
              </a:rPr>
              <a:t> showed better precision compared to Logistic Regression, suggesting it made fewer false positive errors.</a:t>
            </a:r>
            <a:endParaRPr lang="en-DE"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DE" sz="1800" b="1" kern="0" dirty="0">
                <a:effectLst/>
                <a:latin typeface="Calibri" panose="020F0502020204030204" pitchFamily="34" charset="0"/>
                <a:ea typeface="Times New Roman" panose="02020603050405020304" pitchFamily="18" charset="0"/>
                <a:cs typeface="Times New Roman" panose="02020603050405020304" pitchFamily="18" charset="0"/>
              </a:rPr>
              <a:t>Logistic Regression</a:t>
            </a:r>
            <a:r>
              <a:rPr lang="en-DE" sz="1800" kern="0" dirty="0">
                <a:effectLst/>
                <a:latin typeface="Calibri" panose="020F0502020204030204" pitchFamily="34" charset="0"/>
                <a:ea typeface="Times New Roman" panose="02020603050405020304" pitchFamily="18" charset="0"/>
                <a:cs typeface="Times New Roman" panose="02020603050405020304" pitchFamily="18" charset="0"/>
              </a:rPr>
              <a:t> had the lowest performance among the three models but still provided reasonable metrics.</a:t>
            </a:r>
            <a:endParaRPr lang="en-DE"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50000"/>
              </a:lnSpc>
            </a:pPr>
            <a:endParaRPr lang="en-DE" dirty="0"/>
          </a:p>
        </p:txBody>
      </p:sp>
    </p:spTree>
    <p:extLst>
      <p:ext uri="{BB962C8B-B14F-4D97-AF65-F5344CB8AC3E}">
        <p14:creationId xmlns:p14="http://schemas.microsoft.com/office/powerpoint/2010/main" val="69415707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1">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3">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15">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17">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19">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object 5"/>
          <p:cNvSpPr txBox="1">
            <a:spLocks noGrp="1"/>
          </p:cNvSpPr>
          <p:nvPr>
            <p:ph type="ftr" sz="quarter" idx="5"/>
          </p:nvPr>
        </p:nvSpPr>
        <p:spPr>
          <a:xfrm>
            <a:off x="4038600" y="6356350"/>
            <a:ext cx="4114800" cy="365125"/>
          </a:xfrm>
          <a:prstGeom prst="rect">
            <a:avLst/>
          </a:prstGeom>
        </p:spPr>
        <p:txBody>
          <a:bodyPr vert="horz" lIns="91440" tIns="45720" rIns="91440" bIns="45720" rtlCol="0" anchor="ctr">
            <a:normAutofit/>
          </a:bodyPr>
          <a:lstStyle/>
          <a:p>
            <a:pPr algn="ctr">
              <a:spcAft>
                <a:spcPts val="600"/>
              </a:spcAft>
            </a:pPr>
            <a:r>
              <a:rPr lang="en-US">
                <a:solidFill>
                  <a:schemeClr val="tx1">
                    <a:tint val="75000"/>
                  </a:schemeClr>
                </a:solidFill>
                <a:latin typeface="+mn-lt"/>
                <a:cs typeface="+mn-cs"/>
              </a:rPr>
              <a:t>17</a:t>
            </a:r>
            <a:r>
              <a:rPr lang="en-US" kern="1200">
                <a:solidFill>
                  <a:schemeClr val="tx1">
                    <a:tint val="75000"/>
                  </a:schemeClr>
                </a:solidFill>
                <a:latin typeface="+mn-lt"/>
                <a:ea typeface="+mn-ea"/>
                <a:cs typeface="+mn-cs"/>
              </a:rPr>
              <a:t>/</a:t>
            </a:r>
            <a:r>
              <a:rPr lang="en-US">
                <a:solidFill>
                  <a:schemeClr val="tx1">
                    <a:tint val="75000"/>
                  </a:schemeClr>
                </a:solidFill>
                <a:latin typeface="+mn-lt"/>
                <a:cs typeface="+mn-cs"/>
              </a:rPr>
              <a:t>7</a:t>
            </a:r>
            <a:r>
              <a:rPr lang="en-US" kern="1200">
                <a:solidFill>
                  <a:schemeClr val="tx1">
                    <a:tint val="75000"/>
                  </a:schemeClr>
                </a:solidFill>
                <a:latin typeface="+mn-lt"/>
                <a:ea typeface="+mn-ea"/>
                <a:cs typeface="+mn-cs"/>
              </a:rPr>
              <a:t>/2024</a:t>
            </a:r>
            <a:endParaRPr lang="en-US" kern="1200" dirty="0">
              <a:solidFill>
                <a:schemeClr val="tx1">
                  <a:tint val="75000"/>
                </a:schemeClr>
              </a:solidFill>
              <a:latin typeface="+mn-lt"/>
              <a:ea typeface="+mn-ea"/>
              <a:cs typeface="+mn-cs"/>
            </a:endParaRPr>
          </a:p>
        </p:txBody>
      </p:sp>
      <p:sp>
        <p:nvSpPr>
          <p:cNvPr id="7" name="object 7"/>
          <p:cNvSpPr txBox="1">
            <a:spLocks noGrp="1"/>
          </p:cNvSpPr>
          <p:nvPr>
            <p:ph type="sldNum" sz="quarter" idx="7"/>
          </p:nvPr>
        </p:nvSpPr>
        <p:spPr>
          <a:xfrm>
            <a:off x="8805333" y="6356350"/>
            <a:ext cx="2743200" cy="365125"/>
          </a:xfrm>
          <a:prstGeom prst="rect">
            <a:avLst/>
          </a:prstGeom>
        </p:spPr>
        <p:txBody>
          <a:bodyPr vert="horz" lIns="91440" tIns="45720" rIns="91440" bIns="45720" rtlCol="0" anchor="ctr">
            <a:normAutofit/>
          </a:bodyPr>
          <a:lstStyle/>
          <a:p>
            <a:pPr algn="r">
              <a:spcAft>
                <a:spcPts val="600"/>
              </a:spcAft>
            </a:pPr>
            <a:fld id="{81D60167-4931-47E6-BA6A-407CBD079E47}" type="slidenum">
              <a:rPr lang="en-US">
                <a:solidFill>
                  <a:schemeClr val="tx1">
                    <a:tint val="75000"/>
                  </a:schemeClr>
                </a:solidFill>
                <a:latin typeface="+mn-lt"/>
                <a:cs typeface="+mn-cs"/>
              </a:rPr>
              <a:pPr algn="r">
                <a:spcAft>
                  <a:spcPts val="600"/>
                </a:spcAft>
              </a:pPr>
              <a:t>17</a:t>
            </a:fld>
            <a:endParaRPr lang="en-US">
              <a:solidFill>
                <a:schemeClr val="tx1">
                  <a:tint val="75000"/>
                </a:schemeClr>
              </a:solidFill>
              <a:latin typeface="+mn-lt"/>
              <a:cs typeface="+mn-cs"/>
            </a:endParaRPr>
          </a:p>
        </p:txBody>
      </p:sp>
      <p:sp>
        <p:nvSpPr>
          <p:cNvPr id="33" name="Isosceles Triangle 21">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Isosceles Triangle 23">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Picture 34" descr="Text&#10;&#10;Description automatically generated">
            <a:extLst>
              <a:ext uri="{FF2B5EF4-FFF2-40B4-BE49-F238E27FC236}">
                <a16:creationId xmlns:a16="http://schemas.microsoft.com/office/drawing/2014/main" id="{4411575E-545A-4F40-57E6-FB46528596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161" y="-457200"/>
            <a:ext cx="3703936" cy="1935307"/>
          </a:xfrm>
          <a:prstGeom prst="rect">
            <a:avLst/>
          </a:prstGeom>
        </p:spPr>
      </p:pic>
      <p:sp>
        <p:nvSpPr>
          <p:cNvPr id="15" name="object 2"/>
          <p:cNvSpPr txBox="1">
            <a:spLocks/>
          </p:cNvSpPr>
          <p:nvPr/>
        </p:nvSpPr>
        <p:spPr>
          <a:xfrm>
            <a:off x="1" y="3262189"/>
            <a:ext cx="4542952" cy="3190954"/>
          </a:xfrm>
          <a:prstGeom prst="rect">
            <a:avLst/>
          </a:prstGeom>
        </p:spPr>
        <p:txBody>
          <a:bodyPr vert="horz" wrap="square" lIns="91440" tIns="45720" rIns="91440" bIns="45720" rtlCol="0" anchor="t">
            <a:normAutofit fontScale="97500"/>
          </a:bodyPr>
          <a:lstStyle>
            <a:lvl1pPr>
              <a:defRPr sz="3600" b="0" i="0">
                <a:solidFill>
                  <a:schemeClr val="tx1"/>
                </a:solidFill>
                <a:latin typeface="Calibri Light"/>
                <a:ea typeface="+mj-ea"/>
                <a:cs typeface="Calibri Light"/>
              </a:defRPr>
            </a:lvl1pPr>
          </a:lstStyle>
          <a:p>
            <a:pPr marL="12700" algn="l" rtl="0">
              <a:lnSpc>
                <a:spcPct val="150000"/>
              </a:lnSpc>
              <a:spcBef>
                <a:spcPct val="0"/>
              </a:spcBef>
            </a:pPr>
            <a:endParaRPr lang="en-US" kern="1200" dirty="0">
              <a:latin typeface="+mj-lt"/>
              <a:cs typeface="+mj-cs"/>
            </a:endParaRPr>
          </a:p>
        </p:txBody>
      </p:sp>
      <p:sp>
        <p:nvSpPr>
          <p:cNvPr id="16" name="object 2"/>
          <p:cNvSpPr txBox="1">
            <a:spLocks/>
          </p:cNvSpPr>
          <p:nvPr/>
        </p:nvSpPr>
        <p:spPr>
          <a:xfrm>
            <a:off x="2423670" y="1756309"/>
            <a:ext cx="8096469" cy="3445063"/>
          </a:xfrm>
          <a:prstGeom prst="rect">
            <a:avLst/>
          </a:prstGeom>
        </p:spPr>
        <p:txBody>
          <a:bodyPr vert="horz" wrap="square" lIns="91440" tIns="45720" rIns="91440" bIns="45720" numCol="1" rtlCol="0" anchor="t">
            <a:noAutofit/>
          </a:bodyPr>
          <a:lstStyle>
            <a:lvl1pPr>
              <a:defRPr sz="3600" b="0" i="0">
                <a:solidFill>
                  <a:schemeClr val="tx1"/>
                </a:solidFill>
                <a:latin typeface="Calibri Light"/>
                <a:ea typeface="+mj-ea"/>
                <a:cs typeface="Calibri Light"/>
              </a:defRPr>
            </a:lvl1pPr>
          </a:lstStyle>
          <a:p>
            <a:pPr marR="0" lvl="0">
              <a:lnSpc>
                <a:spcPct val="150000"/>
              </a:lnSpc>
              <a:spcBef>
                <a:spcPts val="0"/>
              </a:spcBef>
              <a:spcAft>
                <a:spcPts val="0"/>
              </a:spcAft>
              <a:buClr>
                <a:schemeClr val="tx2">
                  <a:lumMod val="40000"/>
                  <a:lumOff val="60000"/>
                </a:schemeClr>
              </a:buClr>
              <a:buSzPct val="200000"/>
              <a:tabLst>
                <a:tab pos="457200" algn="l"/>
              </a:tabLst>
            </a:pPr>
            <a:r>
              <a:rPr lang="en-DE" sz="2100" b="1" kern="100" dirty="0">
                <a:effectLst/>
                <a:latin typeface="Calibri" panose="020F0502020204030204" pitchFamily="34" charset="0"/>
                <a:ea typeface="Aptos" panose="020B0004020202020204" pitchFamily="34" charset="0"/>
                <a:cs typeface="Times New Roman" panose="02020603050405020304" pitchFamily="18" charset="0"/>
              </a:rPr>
              <a:t>Future Work:</a:t>
            </a:r>
            <a:endParaRPr lang="en-DE" sz="2100" kern="100" dirty="0">
              <a:effectLst/>
              <a:latin typeface="Aptos" panose="020B0004020202020204" pitchFamily="34" charset="0"/>
              <a:ea typeface="Aptos" panose="020B0004020202020204" pitchFamily="34" charset="0"/>
              <a:cs typeface="Times New Roman" panose="02020603050405020304" pitchFamily="18" charset="0"/>
            </a:endParaRPr>
          </a:p>
          <a:p>
            <a:pPr marR="0" lvl="1">
              <a:lnSpc>
                <a:spcPct val="150000"/>
              </a:lnSpc>
              <a:spcBef>
                <a:spcPts val="0"/>
              </a:spcBef>
              <a:spcAft>
                <a:spcPts val="0"/>
              </a:spcAft>
              <a:buClr>
                <a:schemeClr val="tx2">
                  <a:lumMod val="40000"/>
                  <a:lumOff val="60000"/>
                </a:schemeClr>
              </a:buClr>
              <a:buSzPct val="200000"/>
              <a:tabLst>
                <a:tab pos="914400" algn="l"/>
              </a:tabLst>
            </a:pPr>
            <a:r>
              <a:rPr lang="en-DE" sz="2100" kern="100" dirty="0">
                <a:effectLst/>
                <a:latin typeface="Calibri" panose="020F0502020204030204" pitchFamily="34" charset="0"/>
                <a:ea typeface="Aptos" panose="020B0004020202020204" pitchFamily="34" charset="0"/>
                <a:cs typeface="Times New Roman" panose="02020603050405020304" pitchFamily="18" charset="0"/>
              </a:rPr>
              <a:t>Explore more algorithms like neural networks.</a:t>
            </a:r>
            <a:endParaRPr lang="en-DE" sz="2100" kern="100" dirty="0">
              <a:effectLst/>
              <a:latin typeface="Aptos" panose="020B0004020202020204" pitchFamily="34" charset="0"/>
              <a:ea typeface="Aptos" panose="020B0004020202020204" pitchFamily="34" charset="0"/>
              <a:cs typeface="Times New Roman" panose="02020603050405020304" pitchFamily="18" charset="0"/>
            </a:endParaRPr>
          </a:p>
          <a:p>
            <a:pPr marR="0" lvl="1">
              <a:lnSpc>
                <a:spcPct val="150000"/>
              </a:lnSpc>
              <a:spcBef>
                <a:spcPts val="0"/>
              </a:spcBef>
              <a:spcAft>
                <a:spcPts val="0"/>
              </a:spcAft>
              <a:buClr>
                <a:schemeClr val="tx2">
                  <a:lumMod val="40000"/>
                  <a:lumOff val="60000"/>
                </a:schemeClr>
              </a:buClr>
              <a:buSzPct val="200000"/>
              <a:tabLst>
                <a:tab pos="914400" algn="l"/>
              </a:tabLst>
            </a:pPr>
            <a:r>
              <a:rPr lang="en-DE" sz="2100" kern="100" dirty="0">
                <a:effectLst/>
                <a:latin typeface="Calibri" panose="020F0502020204030204" pitchFamily="34" charset="0"/>
                <a:ea typeface="Aptos" panose="020B0004020202020204" pitchFamily="34" charset="0"/>
                <a:cs typeface="Times New Roman" panose="02020603050405020304" pitchFamily="18" charset="0"/>
              </a:rPr>
              <a:t>Improve feature selection and engineering.</a:t>
            </a:r>
            <a:endParaRPr lang="en-US" sz="2100" kern="100" dirty="0">
              <a:effectLst/>
              <a:latin typeface="Calibri" panose="020F0502020204030204" pitchFamily="34" charset="0"/>
              <a:ea typeface="Aptos" panose="020B0004020202020204" pitchFamily="34" charset="0"/>
              <a:cs typeface="Times New Roman" panose="02020603050405020304" pitchFamily="18" charset="0"/>
            </a:endParaRPr>
          </a:p>
          <a:p>
            <a:pPr lvl="1">
              <a:lnSpc>
                <a:spcPct val="150000"/>
              </a:lnSpc>
              <a:buClr>
                <a:schemeClr val="tx2">
                  <a:lumMod val="40000"/>
                  <a:lumOff val="60000"/>
                </a:schemeClr>
              </a:buClr>
              <a:buSzPct val="200000"/>
              <a:tabLst>
                <a:tab pos="914400" algn="l"/>
              </a:tabLst>
            </a:pPr>
            <a:r>
              <a:rPr lang="en-DE" sz="2100" dirty="0">
                <a:effectLst/>
                <a:latin typeface="Calibri" panose="020F0502020204030204" pitchFamily="34" charset="0"/>
                <a:ea typeface="Aptos" panose="020B0004020202020204" pitchFamily="34" charset="0"/>
              </a:rPr>
              <a:t>Apply the models to other datasets for generalization</a:t>
            </a:r>
            <a:endParaRPr lang="en-DE" sz="2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A1200F2C-86FD-14D2-5B5B-F9D5D307C007}"/>
              </a:ext>
            </a:extLst>
          </p:cNvPr>
          <p:cNvSpPr txBox="1"/>
          <p:nvPr/>
        </p:nvSpPr>
        <p:spPr>
          <a:xfrm>
            <a:off x="3958433" y="550649"/>
            <a:ext cx="3810000" cy="646331"/>
          </a:xfrm>
          <a:prstGeom prst="rect">
            <a:avLst/>
          </a:prstGeom>
          <a:noFill/>
        </p:spPr>
        <p:txBody>
          <a:bodyPr wrap="square" rtlCol="0">
            <a:spAutoFit/>
          </a:bodyPr>
          <a:lstStyle/>
          <a:p>
            <a:pPr algn="ctr"/>
            <a:r>
              <a:rPr lang="en-DE" sz="3600" b="1" kern="100" dirty="0">
                <a:effectLst/>
                <a:latin typeface="Calibri" panose="020F0502020204030204" pitchFamily="34" charset="0"/>
                <a:ea typeface="Aptos" panose="020B0004020202020204" pitchFamily="34" charset="0"/>
                <a:cs typeface="Times New Roman" panose="02020603050405020304" pitchFamily="18" charset="0"/>
              </a:rPr>
              <a:t>Conclusion</a:t>
            </a:r>
            <a:endParaRPr lang="en-DE" sz="3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10478187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Freeform: Shape 56">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9" name="Freeform: Shape 58">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bject 2"/>
          <p:cNvSpPr txBox="1">
            <a:spLocks noGrp="1"/>
          </p:cNvSpPr>
          <p:nvPr>
            <p:ph type="title"/>
          </p:nvPr>
        </p:nvSpPr>
        <p:spPr>
          <a:xfrm>
            <a:off x="4648200" y="152400"/>
            <a:ext cx="2209800" cy="762000"/>
          </a:xfrm>
          <a:prstGeom prst="rect">
            <a:avLst/>
          </a:prstGeom>
        </p:spPr>
        <p:txBody>
          <a:bodyPr vert="horz" lIns="91440" tIns="45720" rIns="91440" bIns="45720" rtlCol="0" anchor="ctr">
            <a:normAutofit/>
          </a:bodyPr>
          <a:lstStyle/>
          <a:p>
            <a:pPr marL="12700" algn="l" rtl="0">
              <a:lnSpc>
                <a:spcPct val="90000"/>
              </a:lnSpc>
              <a:spcBef>
                <a:spcPct val="0"/>
              </a:spcBef>
            </a:pPr>
            <a:r>
              <a:rPr lang="en-US" sz="2800" b="1" kern="1200" spc="-55" dirty="0">
                <a:solidFill>
                  <a:schemeClr val="tx1"/>
                </a:solidFill>
                <a:latin typeface="+mj-lt"/>
                <a:ea typeface="+mj-ea"/>
                <a:cs typeface="+mj-cs"/>
              </a:rPr>
              <a:t>R</a:t>
            </a:r>
            <a:r>
              <a:rPr lang="en-US" sz="2800" b="1" kern="1200" spc="-35" dirty="0">
                <a:solidFill>
                  <a:schemeClr val="tx1"/>
                </a:solidFill>
                <a:latin typeface="+mj-lt"/>
                <a:ea typeface="+mj-ea"/>
                <a:cs typeface="+mj-cs"/>
              </a:rPr>
              <a:t>e</a:t>
            </a:r>
            <a:r>
              <a:rPr lang="en-US" sz="2800" b="1" kern="1200" spc="-85" dirty="0">
                <a:solidFill>
                  <a:schemeClr val="tx1"/>
                </a:solidFill>
                <a:latin typeface="+mj-lt"/>
                <a:ea typeface="+mj-ea"/>
                <a:cs typeface="+mj-cs"/>
              </a:rPr>
              <a:t>f</a:t>
            </a:r>
            <a:r>
              <a:rPr lang="en-US" sz="2800" b="1" kern="1200" spc="-35" dirty="0">
                <a:solidFill>
                  <a:schemeClr val="tx1"/>
                </a:solidFill>
                <a:latin typeface="+mj-lt"/>
                <a:ea typeface="+mj-ea"/>
                <a:cs typeface="+mj-cs"/>
              </a:rPr>
              <a:t>e</a:t>
            </a:r>
            <a:r>
              <a:rPr lang="en-US" sz="2800" b="1" kern="1200" spc="-50" dirty="0">
                <a:solidFill>
                  <a:schemeClr val="tx1"/>
                </a:solidFill>
                <a:latin typeface="+mj-lt"/>
                <a:ea typeface="+mj-ea"/>
                <a:cs typeface="+mj-cs"/>
              </a:rPr>
              <a:t>r</a:t>
            </a:r>
            <a:r>
              <a:rPr lang="en-US" sz="2800" b="1" kern="1200" spc="-20" dirty="0">
                <a:solidFill>
                  <a:schemeClr val="tx1"/>
                </a:solidFill>
                <a:latin typeface="+mj-lt"/>
                <a:ea typeface="+mj-ea"/>
                <a:cs typeface="+mj-cs"/>
              </a:rPr>
              <a:t>e</a:t>
            </a:r>
            <a:r>
              <a:rPr lang="en-US" sz="2800" b="1" kern="1200" spc="-25" dirty="0">
                <a:solidFill>
                  <a:schemeClr val="tx1"/>
                </a:solidFill>
                <a:latin typeface="+mj-lt"/>
                <a:ea typeface="+mj-ea"/>
                <a:cs typeface="+mj-cs"/>
              </a:rPr>
              <a:t>n</a:t>
            </a:r>
            <a:r>
              <a:rPr lang="en-US" sz="2800" b="1" kern="1200" spc="-15" dirty="0">
                <a:solidFill>
                  <a:schemeClr val="tx1"/>
                </a:solidFill>
                <a:latin typeface="+mj-lt"/>
                <a:ea typeface="+mj-ea"/>
                <a:cs typeface="+mj-cs"/>
              </a:rPr>
              <a:t>c</a:t>
            </a:r>
            <a:r>
              <a:rPr lang="en-US" sz="2800" b="1" kern="1200" spc="-35" dirty="0">
                <a:solidFill>
                  <a:schemeClr val="tx1"/>
                </a:solidFill>
                <a:latin typeface="+mj-lt"/>
                <a:ea typeface="+mj-ea"/>
                <a:cs typeface="+mj-cs"/>
              </a:rPr>
              <a:t>e</a:t>
            </a:r>
            <a:r>
              <a:rPr lang="en-US" sz="2800" b="1" kern="1200" spc="-20" dirty="0">
                <a:solidFill>
                  <a:schemeClr val="tx1"/>
                </a:solidFill>
                <a:latin typeface="+mj-lt"/>
                <a:ea typeface="+mj-ea"/>
                <a:cs typeface="+mj-cs"/>
              </a:rPr>
              <a:t>s</a:t>
            </a:r>
            <a:r>
              <a:rPr lang="en-US" sz="2800" b="1" kern="1200" dirty="0">
                <a:solidFill>
                  <a:schemeClr val="tx1"/>
                </a:solidFill>
                <a:latin typeface="+mj-lt"/>
                <a:ea typeface="+mj-ea"/>
                <a:cs typeface="+mj-cs"/>
              </a:rPr>
              <a:t>:</a:t>
            </a:r>
          </a:p>
        </p:txBody>
      </p:sp>
      <p:sp>
        <p:nvSpPr>
          <p:cNvPr id="61" name="Rectangle 60">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3" name="Rectangle 6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bject 3"/>
          <p:cNvSpPr txBox="1"/>
          <p:nvPr/>
        </p:nvSpPr>
        <p:spPr>
          <a:xfrm>
            <a:off x="4282093" y="900562"/>
            <a:ext cx="7909907" cy="5957438"/>
          </a:xfrm>
          <a:prstGeom prst="rect">
            <a:avLst/>
          </a:prstGeom>
        </p:spPr>
        <p:txBody>
          <a:bodyPr vert="horz" lIns="91440" tIns="45720" rIns="91440" bIns="45720" numCol="2" rtlCol="0" anchor="t">
            <a:noAutofit/>
          </a:bodyPr>
          <a:lstStyle/>
          <a:p>
            <a:pPr marL="342900" marR="0" lvl="0" indent="-342900">
              <a:lnSpc>
                <a:spcPct val="115000"/>
              </a:lnSpc>
              <a:spcBef>
                <a:spcPts val="0"/>
              </a:spcBef>
              <a:spcAft>
                <a:spcPts val="0"/>
              </a:spcAft>
              <a:buFont typeface="+mj-lt"/>
              <a:buAutoNum type="arabicPeriod"/>
            </a:pPr>
            <a:r>
              <a:rPr lang="en-DE" sz="1500" kern="0" dirty="0" err="1">
                <a:effectLst/>
                <a:latin typeface="Times New Roman" panose="02020603050405020304" pitchFamily="18" charset="0"/>
                <a:ea typeface="Times New Roman" panose="02020603050405020304" pitchFamily="18" charset="0"/>
                <a:cs typeface="Times New Roman" panose="02020603050405020304" pitchFamily="18" charset="0"/>
              </a:rPr>
              <a:t>Neumetric</a:t>
            </a:r>
            <a:r>
              <a:rPr lang="en-DE" sz="1500" kern="0" dirty="0">
                <a:effectLst/>
                <a:latin typeface="Times New Roman" panose="02020603050405020304" pitchFamily="18" charset="0"/>
                <a:ea typeface="Times New Roman" panose="02020603050405020304" pitchFamily="18" charset="0"/>
                <a:cs typeface="Times New Roman" panose="02020603050405020304" pitchFamily="18" charset="0"/>
              </a:rPr>
              <a:t>. (n.d.). Network Intrusion Detection System. Retrieved from </a:t>
            </a:r>
            <a:r>
              <a:rPr lang="en-DE" sz="1500" u="sng" kern="0" dirty="0">
                <a:solidFill>
                  <a:srgbClr val="467886"/>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https://www.neumetric.com/network-intrusion-detection-system/</a:t>
            </a:r>
            <a:endParaRPr lang="en-DE" sz="15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DE" sz="1500" kern="0" dirty="0">
                <a:effectLst/>
                <a:latin typeface="Times New Roman" panose="02020603050405020304" pitchFamily="18" charset="0"/>
                <a:ea typeface="Times New Roman" panose="02020603050405020304" pitchFamily="18" charset="0"/>
                <a:cs typeface="Times New Roman" panose="02020603050405020304" pitchFamily="18" charset="0"/>
              </a:rPr>
              <a:t>W Learning Education. (2017, May). What is IDS, NIDS - Network Security. Retrieved from </a:t>
            </a:r>
            <a:r>
              <a:rPr lang="en-DE" sz="1500" u="sng" kern="0" dirty="0">
                <a:solidFill>
                  <a:srgbClr val="467886"/>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https://w-learningeducation.blogspot.com/2017/05/what-is-ids-nids-network-security.html</a:t>
            </a:r>
            <a:endParaRPr lang="en-DE" sz="15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rabicPeriod"/>
            </a:pPr>
            <a:r>
              <a:rPr lang="en-DE" sz="1500" kern="0" dirty="0">
                <a:effectLst/>
                <a:latin typeface="Times New Roman" panose="02020603050405020304" pitchFamily="18" charset="0"/>
                <a:ea typeface="Times New Roman" panose="02020603050405020304" pitchFamily="18" charset="0"/>
                <a:cs typeface="Times New Roman" panose="02020603050405020304" pitchFamily="18" charset="0"/>
              </a:rPr>
              <a:t>Canadian Institute for Cybersecurity, University of New Brunswick. (n.d.). NSL-KDD Dataset. Retrieved from </a:t>
            </a:r>
            <a:r>
              <a:rPr lang="en-DE" sz="1500" u="sng" kern="0" dirty="0">
                <a:solidFill>
                  <a:srgbClr val="467886"/>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https://www.unb.ca/cic/datasets/nsl.html</a:t>
            </a:r>
            <a:endParaRPr lang="en-DE" sz="15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buFont typeface="+mj-lt"/>
              <a:buAutoNum type="arabicPeriod"/>
            </a:pPr>
            <a:r>
              <a:rPr lang="en-DE" sz="1500" dirty="0" err="1">
                <a:effectLst/>
                <a:latin typeface="Times New Roman" panose="02020603050405020304" pitchFamily="18" charset="0"/>
                <a:ea typeface="Times New Roman" panose="02020603050405020304" pitchFamily="18" charset="0"/>
              </a:rPr>
              <a:t>Tavallaee</a:t>
            </a:r>
            <a:r>
              <a:rPr lang="en-DE" sz="1500" dirty="0">
                <a:effectLst/>
                <a:latin typeface="Times New Roman" panose="02020603050405020304" pitchFamily="18" charset="0"/>
                <a:ea typeface="Times New Roman" panose="02020603050405020304" pitchFamily="18" charset="0"/>
              </a:rPr>
              <a:t>, M., Bagheri, E., Lu, W., &amp; </a:t>
            </a:r>
            <a:r>
              <a:rPr lang="en-DE" sz="1500" dirty="0" err="1">
                <a:effectLst/>
                <a:latin typeface="Times New Roman" panose="02020603050405020304" pitchFamily="18" charset="0"/>
                <a:ea typeface="Times New Roman" panose="02020603050405020304" pitchFamily="18" charset="0"/>
              </a:rPr>
              <a:t>Ghorbani</a:t>
            </a:r>
            <a:r>
              <a:rPr lang="en-DE" sz="1500" dirty="0">
                <a:effectLst/>
                <a:latin typeface="Times New Roman" panose="02020603050405020304" pitchFamily="18" charset="0"/>
                <a:ea typeface="Times New Roman" panose="02020603050405020304" pitchFamily="18" charset="0"/>
              </a:rPr>
              <a:t>, A. A. (2009). A detailed analysis of the KDD CUP 99 data set. </a:t>
            </a:r>
            <a:r>
              <a:rPr lang="en-DE" sz="1500" i="1" dirty="0">
                <a:effectLst/>
                <a:latin typeface="Times New Roman" panose="02020603050405020304" pitchFamily="18" charset="0"/>
                <a:ea typeface="Times New Roman" panose="02020603050405020304" pitchFamily="18" charset="0"/>
              </a:rPr>
              <a:t>Proceedings of the Second IEEE Symposium on Computational Intelligence for Security and Defence Applications (CISDA 2009)</a:t>
            </a:r>
            <a:r>
              <a:rPr lang="en-DE" sz="1500" dirty="0">
                <a:effectLst/>
                <a:latin typeface="Times New Roman" panose="02020603050405020304" pitchFamily="18" charset="0"/>
                <a:ea typeface="Times New Roman" panose="02020603050405020304" pitchFamily="18" charset="0"/>
              </a:rPr>
              <a:t>. Retrieved from </a:t>
            </a:r>
            <a:r>
              <a:rPr lang="en-DE" sz="1500" u="sng" dirty="0">
                <a:solidFill>
                  <a:srgbClr val="467886"/>
                </a:solidFill>
                <a:effectLst/>
                <a:latin typeface="Times New Roman" panose="02020603050405020304" pitchFamily="18" charset="0"/>
                <a:ea typeface="Times New Roman" panose="02020603050405020304" pitchFamily="18" charset="0"/>
                <a:hlinkClick r:id="rId4"/>
              </a:rPr>
              <a:t>https://www.unb.ca/cic/datasets/nsl.html</a:t>
            </a:r>
            <a:endParaRPr lang="en-DE" sz="1500" dirty="0">
              <a:effectLst/>
              <a:latin typeface="Times New Roman" panose="02020603050405020304" pitchFamily="18" charset="0"/>
              <a:ea typeface="Times New Roman" panose="02020603050405020304" pitchFamily="18" charset="0"/>
            </a:endParaRPr>
          </a:p>
          <a:p>
            <a:pPr marL="342900" indent="-342900">
              <a:buFont typeface="+mj-lt"/>
              <a:buAutoNum type="arabicPeriod"/>
            </a:pPr>
            <a:r>
              <a:rPr lang="en-DE" sz="1500" kern="100" dirty="0">
                <a:effectLst/>
                <a:latin typeface="Times New Roman" panose="02020603050405020304" pitchFamily="18" charset="0"/>
                <a:ea typeface="Aptos" panose="020B0004020202020204" pitchFamily="34" charset="0"/>
                <a:cs typeface="Times New Roman" panose="02020603050405020304" pitchFamily="18" charset="0"/>
              </a:rPr>
              <a:t>Susilo, B., &amp; Sari, R. F. (2020). Intrusion Detection in IoT Networks Using Deep Learning </a:t>
            </a:r>
            <a:r>
              <a:rPr lang="en-DE" sz="1500" kern="100" dirty="0">
                <a:solidFill>
                  <a:srgbClr val="4E95D9"/>
                </a:solidFill>
                <a:effectLst/>
                <a:latin typeface="Times New Roman" panose="02020603050405020304" pitchFamily="18" charset="0"/>
                <a:ea typeface="Aptos" panose="020B0004020202020204" pitchFamily="34" charset="0"/>
                <a:cs typeface="Times New Roman" panose="02020603050405020304" pitchFamily="18" charset="0"/>
              </a:rPr>
              <a:t>Algorithm. </a:t>
            </a:r>
            <a:r>
              <a:rPr lang="en-DE" sz="1500" i="1" kern="100" dirty="0">
                <a:solidFill>
                  <a:srgbClr val="4E95D9"/>
                </a:solidFill>
                <a:effectLst/>
                <a:latin typeface="Times New Roman" panose="02020603050405020304" pitchFamily="18" charset="0"/>
                <a:ea typeface="Aptos" panose="020B0004020202020204" pitchFamily="34" charset="0"/>
                <a:cs typeface="Times New Roman" panose="02020603050405020304" pitchFamily="18" charset="0"/>
              </a:rPr>
              <a:t>Information</a:t>
            </a:r>
            <a:r>
              <a:rPr lang="en-DE" sz="1500" kern="100" dirty="0">
                <a:solidFill>
                  <a:srgbClr val="4E95D9"/>
                </a:solidFill>
                <a:effectLst/>
                <a:latin typeface="Times New Roman" panose="02020603050405020304" pitchFamily="18" charset="0"/>
                <a:ea typeface="Aptos" panose="020B0004020202020204" pitchFamily="34" charset="0"/>
                <a:cs typeface="Times New Roman" panose="02020603050405020304" pitchFamily="18" charset="0"/>
              </a:rPr>
              <a:t>, 11(5), 279. </a:t>
            </a:r>
            <a:r>
              <a:rPr lang="en-DE" sz="1500" u="sng" kern="100" dirty="0">
                <a:solidFill>
                  <a:srgbClr val="4E95D9"/>
                </a:solidFill>
                <a:effectLst/>
                <a:latin typeface="Times New Roman" panose="02020603050405020304" pitchFamily="18" charset="0"/>
                <a:ea typeface="Aptos" panose="020B0004020202020204" pitchFamily="34" charset="0"/>
                <a:cs typeface="Times New Roman" panose="02020603050405020304" pitchFamily="18" charset="0"/>
              </a:rPr>
              <a:t>https://doi.org/10.3390/info11050279</a:t>
            </a:r>
            <a:endParaRPr lang="en-DE" sz="1500" dirty="0">
              <a:effectLst/>
              <a:latin typeface="Times New Roman" panose="02020603050405020304" pitchFamily="18" charset="0"/>
              <a:ea typeface="Times New Roman" panose="02020603050405020304" pitchFamily="18" charset="0"/>
            </a:endParaRPr>
          </a:p>
          <a:p>
            <a:pPr marL="342900" marR="0" lvl="0" indent="-342900">
              <a:buFont typeface="+mj-lt"/>
              <a:buAutoNum type="arabicPeriod"/>
            </a:pPr>
            <a:r>
              <a:rPr lang="en-DE" sz="1500" dirty="0" err="1">
                <a:effectLst/>
                <a:latin typeface="Times New Roman" panose="02020603050405020304" pitchFamily="18" charset="0"/>
                <a:ea typeface="Times New Roman" panose="02020603050405020304" pitchFamily="18" charset="0"/>
              </a:rPr>
              <a:t>Buczak</a:t>
            </a:r>
            <a:r>
              <a:rPr lang="en-DE" sz="1500" dirty="0">
                <a:effectLst/>
                <a:latin typeface="Times New Roman" panose="02020603050405020304" pitchFamily="18" charset="0"/>
                <a:ea typeface="Times New Roman" panose="02020603050405020304" pitchFamily="18" charset="0"/>
              </a:rPr>
              <a:t>, A. L., &amp; </a:t>
            </a:r>
            <a:r>
              <a:rPr lang="en-DE" sz="1500" dirty="0" err="1">
                <a:effectLst/>
                <a:latin typeface="Times New Roman" panose="02020603050405020304" pitchFamily="18" charset="0"/>
                <a:ea typeface="Times New Roman" panose="02020603050405020304" pitchFamily="18" charset="0"/>
              </a:rPr>
              <a:t>Guven</a:t>
            </a:r>
            <a:r>
              <a:rPr lang="en-DE" sz="1500" dirty="0">
                <a:effectLst/>
                <a:latin typeface="Times New Roman" panose="02020603050405020304" pitchFamily="18" charset="0"/>
                <a:ea typeface="Times New Roman" panose="02020603050405020304" pitchFamily="18" charset="0"/>
              </a:rPr>
              <a:t>, E. (2016). A Survey of Data Mining and Machine Learning Methods for Cyber Security Intrusion Detection. </a:t>
            </a:r>
            <a:r>
              <a:rPr lang="en-DE" sz="1500" i="1" dirty="0">
                <a:effectLst/>
                <a:latin typeface="Times New Roman" panose="02020603050405020304" pitchFamily="18" charset="0"/>
                <a:ea typeface="Times New Roman" panose="02020603050405020304" pitchFamily="18" charset="0"/>
              </a:rPr>
              <a:t>IEEE Communications Surveys &amp; Tutorials</a:t>
            </a:r>
            <a:r>
              <a:rPr lang="en-DE" sz="1500" dirty="0">
                <a:effectLst/>
                <a:latin typeface="Times New Roman" panose="02020603050405020304" pitchFamily="18" charset="0"/>
                <a:ea typeface="Times New Roman" panose="02020603050405020304" pitchFamily="18" charset="0"/>
              </a:rPr>
              <a:t>, 18(2), 1153-1176. </a:t>
            </a:r>
            <a:r>
              <a:rPr lang="en-DE" sz="1500" u="sng" dirty="0">
                <a:solidFill>
                  <a:schemeClr val="accent1">
                    <a:lumMod val="75000"/>
                  </a:schemeClr>
                </a:solidFill>
                <a:effectLst/>
                <a:latin typeface="Times New Roman" panose="02020603050405020304" pitchFamily="18" charset="0"/>
                <a:ea typeface="Times New Roman" panose="02020603050405020304" pitchFamily="18" charset="0"/>
              </a:rPr>
              <a:t>doi:10.1109/COMST.2015.2494502</a:t>
            </a:r>
          </a:p>
          <a:p>
            <a:pPr marL="342900" marR="0" lvl="0" indent="-342900">
              <a:buFont typeface="+mj-lt"/>
              <a:buAutoNum type="arabicPeriod"/>
            </a:pPr>
            <a:r>
              <a:rPr lang="en-DE" sz="1500" dirty="0">
                <a:effectLst/>
                <a:latin typeface="Times New Roman" panose="02020603050405020304" pitchFamily="18" charset="0"/>
                <a:ea typeface="Times New Roman" panose="02020603050405020304" pitchFamily="18" charset="0"/>
              </a:rPr>
              <a:t>Sommer, R., &amp; Paxson, V. (2010). Outside the Closed World: On Using Machine Learning for Network Intrusion Detection. </a:t>
            </a:r>
            <a:r>
              <a:rPr lang="en-DE" sz="1500" i="1" dirty="0">
                <a:effectLst/>
                <a:latin typeface="Times New Roman" panose="02020603050405020304" pitchFamily="18" charset="0"/>
                <a:ea typeface="Times New Roman" panose="02020603050405020304" pitchFamily="18" charset="0"/>
              </a:rPr>
              <a:t>Proceedings of the 2010 IEEE Symposium on Security and Privacy</a:t>
            </a:r>
            <a:r>
              <a:rPr lang="en-DE" sz="1500" dirty="0">
                <a:solidFill>
                  <a:schemeClr val="accent1">
                    <a:lumMod val="75000"/>
                  </a:schemeClr>
                </a:solidFill>
                <a:effectLst/>
                <a:latin typeface="Times New Roman" panose="02020603050405020304" pitchFamily="18" charset="0"/>
                <a:ea typeface="Times New Roman" panose="02020603050405020304" pitchFamily="18" charset="0"/>
              </a:rPr>
              <a:t>. </a:t>
            </a:r>
            <a:r>
              <a:rPr lang="en-DE" sz="1500" u="sng" dirty="0">
                <a:solidFill>
                  <a:schemeClr val="accent1">
                    <a:lumMod val="75000"/>
                  </a:schemeClr>
                </a:solidFill>
                <a:effectLst/>
                <a:latin typeface="Times New Roman" panose="02020603050405020304" pitchFamily="18" charset="0"/>
                <a:ea typeface="Times New Roman" panose="02020603050405020304" pitchFamily="18" charset="0"/>
              </a:rPr>
              <a:t>doi:10.1109/SP.2010.25</a:t>
            </a:r>
            <a:endParaRPr lang="en-US" sz="1500" u="sng" dirty="0">
              <a:solidFill>
                <a:schemeClr val="accent1">
                  <a:lumMod val="75000"/>
                </a:schemeClr>
              </a:solidFill>
              <a:effectLst/>
              <a:latin typeface="Times New Roman" panose="02020603050405020304" pitchFamily="18" charset="0"/>
              <a:ea typeface="Times New Roman" panose="02020603050405020304" pitchFamily="18" charset="0"/>
            </a:endParaRPr>
          </a:p>
          <a:p>
            <a:pPr marL="342900" indent="-342900">
              <a:buFont typeface="+mj-lt"/>
              <a:buAutoNum type="arabicPeriod"/>
            </a:pPr>
            <a:r>
              <a:rPr lang="en-DE" sz="1500" kern="100" dirty="0">
                <a:effectLst/>
                <a:latin typeface="Times New Roman" panose="02020603050405020304" pitchFamily="18" charset="0"/>
                <a:ea typeface="Aptos" panose="020B0004020202020204" pitchFamily="34" charset="0"/>
                <a:cs typeface="Times New Roman" panose="02020603050405020304" pitchFamily="18" charset="0"/>
              </a:rPr>
              <a:t>Collibra. (2022). </a:t>
            </a:r>
            <a:r>
              <a:rPr lang="en-DE" sz="1500" i="1" kern="100" dirty="0">
                <a:effectLst/>
                <a:latin typeface="Times New Roman" panose="02020603050405020304" pitchFamily="18" charset="0"/>
                <a:ea typeface="Aptos" panose="020B0004020202020204" pitchFamily="34" charset="0"/>
                <a:cs typeface="Times New Roman" panose="02020603050405020304" pitchFamily="18" charset="0"/>
              </a:rPr>
              <a:t>Data Intelligence Cloud - Cloud Infrastructure</a:t>
            </a:r>
            <a:r>
              <a:rPr lang="en-DE" sz="1500" kern="100" dirty="0">
                <a:effectLst/>
                <a:latin typeface="Times New Roman" panose="02020603050405020304" pitchFamily="18" charset="0"/>
                <a:ea typeface="Aptos" panose="020B0004020202020204" pitchFamily="34" charset="0"/>
                <a:cs typeface="Times New Roman" panose="02020603050405020304" pitchFamily="18" charset="0"/>
              </a:rPr>
              <a:t>. Retrieved from </a:t>
            </a:r>
            <a:r>
              <a:rPr lang="en-DE" sz="1500" u="sng" kern="100" dirty="0">
                <a:solidFill>
                  <a:srgbClr val="4E95D9"/>
                </a:solidFill>
                <a:effectLst/>
                <a:latin typeface="Times New Roman" panose="02020603050405020304" pitchFamily="18" charset="0"/>
                <a:ea typeface="Aptos" panose="020B0004020202020204" pitchFamily="34" charset="0"/>
                <a:cs typeface="Times New Roman" panose="02020603050405020304" pitchFamily="18" charset="0"/>
                <a:hlinkClick r:id="rId5"/>
              </a:rPr>
              <a:t>http://cdn.collibra.com</a:t>
            </a:r>
            <a:r>
              <a:rPr lang="en-DE" sz="1500" kern="100" dirty="0">
                <a:solidFill>
                  <a:srgbClr val="4E95D9"/>
                </a:solidFill>
                <a:effectLst/>
                <a:latin typeface="Times New Roman" panose="02020603050405020304" pitchFamily="18" charset="0"/>
                <a:ea typeface="Aptos" panose="020B0004020202020204" pitchFamily="34" charset="0"/>
                <a:cs typeface="Times New Roman" panose="02020603050405020304" pitchFamily="18" charset="0"/>
              </a:rPr>
              <a:t>.</a:t>
            </a:r>
            <a:endParaRPr lang="en-DE" sz="15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indent="-342900">
              <a:buFont typeface="+mj-lt"/>
              <a:buAutoNum type="arabicPeriod"/>
            </a:pPr>
            <a:r>
              <a:rPr lang="en-US" sz="1500" dirty="0" err="1">
                <a:latin typeface="Times New Roman" panose="02020603050405020304" pitchFamily="18" charset="0"/>
                <a:ea typeface="Times New Roman" panose="02020603050405020304" pitchFamily="18" charset="0"/>
              </a:rPr>
              <a:t>Dfdf</a:t>
            </a:r>
            <a:r>
              <a:rPr lang="en-US" sz="1500" dirty="0">
                <a:latin typeface="Times New Roman" panose="02020603050405020304" pitchFamily="18" charset="0"/>
                <a:ea typeface="Times New Roman" panose="02020603050405020304" pitchFamily="18" charset="0"/>
              </a:rPr>
              <a:t> </a:t>
            </a:r>
            <a:r>
              <a:rPr lang="en-DE" sz="1500" kern="100" dirty="0">
                <a:effectLst/>
                <a:latin typeface="Times New Roman" panose="02020603050405020304" pitchFamily="18" charset="0"/>
                <a:ea typeface="Aptos" panose="020B0004020202020204" pitchFamily="34" charset="0"/>
                <a:cs typeface="Times New Roman" panose="02020603050405020304" pitchFamily="18" charset="0"/>
              </a:rPr>
              <a:t>Devi, T. R., &amp; </a:t>
            </a:r>
            <a:r>
              <a:rPr lang="en-DE" sz="1500" kern="100" dirty="0" err="1">
                <a:effectLst/>
                <a:latin typeface="Times New Roman" panose="02020603050405020304" pitchFamily="18" charset="0"/>
                <a:ea typeface="Aptos" panose="020B0004020202020204" pitchFamily="34" charset="0"/>
                <a:cs typeface="Times New Roman" panose="02020603050405020304" pitchFamily="18" charset="0"/>
              </a:rPr>
              <a:t>Badugu</a:t>
            </a:r>
            <a:r>
              <a:rPr lang="en-DE" sz="1500" kern="100" dirty="0">
                <a:effectLst/>
                <a:latin typeface="Times New Roman" panose="02020603050405020304" pitchFamily="18" charset="0"/>
                <a:ea typeface="Aptos" panose="020B0004020202020204" pitchFamily="34" charset="0"/>
                <a:cs typeface="Times New Roman" panose="02020603050405020304" pitchFamily="18" charset="0"/>
              </a:rPr>
              <a:t>, S. (2020). Chapter 69: A Review on Network Intrusion Detection System Using Machine Learning. In S. C. </a:t>
            </a:r>
            <a:r>
              <a:rPr lang="en-DE" sz="1500" kern="100" dirty="0" err="1">
                <a:effectLst/>
                <a:latin typeface="Times New Roman" panose="02020603050405020304" pitchFamily="18" charset="0"/>
                <a:ea typeface="Aptos" panose="020B0004020202020204" pitchFamily="34" charset="0"/>
                <a:cs typeface="Times New Roman" panose="02020603050405020304" pitchFamily="18" charset="0"/>
              </a:rPr>
              <a:t>Satapathy</a:t>
            </a:r>
            <a:r>
              <a:rPr lang="en-DE" sz="1500" kern="100" dirty="0">
                <a:effectLst/>
                <a:latin typeface="Times New Roman" panose="02020603050405020304" pitchFamily="18" charset="0"/>
                <a:ea typeface="Aptos" panose="020B0004020202020204" pitchFamily="34" charset="0"/>
                <a:cs typeface="Times New Roman" panose="02020603050405020304" pitchFamily="18" charset="0"/>
              </a:rPr>
              <a:t> et al. (Eds.), </a:t>
            </a:r>
            <a:r>
              <a:rPr lang="en-DE" sz="1500" i="1" kern="100" dirty="0">
                <a:effectLst/>
                <a:latin typeface="Times New Roman" panose="02020603050405020304" pitchFamily="18" charset="0"/>
                <a:ea typeface="Aptos" panose="020B0004020202020204" pitchFamily="34" charset="0"/>
                <a:cs typeface="Times New Roman" panose="02020603050405020304" pitchFamily="18" charset="0"/>
              </a:rPr>
              <a:t>Advances in Decision Sciences, Image Processing, Security and Computer Vision</a:t>
            </a:r>
            <a:r>
              <a:rPr lang="en-DE" sz="1500" kern="100" dirty="0">
                <a:effectLst/>
                <a:latin typeface="Times New Roman" panose="02020603050405020304" pitchFamily="18" charset="0"/>
                <a:ea typeface="Aptos" panose="020B0004020202020204" pitchFamily="34" charset="0"/>
                <a:cs typeface="Times New Roman" panose="02020603050405020304" pitchFamily="18" charset="0"/>
              </a:rPr>
              <a:t> (pp. 598-607). Springer.</a:t>
            </a:r>
            <a:r>
              <a:rPr lang="en-US" sz="15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DE" sz="1500" u="sng" kern="100" dirty="0">
                <a:solidFill>
                  <a:srgbClr val="4E95D9"/>
                </a:solidFill>
                <a:effectLst/>
                <a:latin typeface="Times New Roman" panose="02020603050405020304" pitchFamily="18" charset="0"/>
                <a:ea typeface="Aptos" panose="020B0004020202020204" pitchFamily="34" charset="0"/>
                <a:cs typeface="Times New Roman" panose="02020603050405020304" pitchFamily="18" charset="0"/>
                <a:hlinkClick r:id="rId6"/>
              </a:rPr>
              <a:t>https://link.springer.com/chapter/10.1007/978-3-030-24318-0_69</a:t>
            </a:r>
            <a:r>
              <a:rPr lang="en-US" sz="1500" dirty="0">
                <a:latin typeface="Times New Roman" panose="02020603050405020304" pitchFamily="18" charset="0"/>
                <a:ea typeface="Times New Roman" panose="02020603050405020304" pitchFamily="18" charset="0"/>
              </a:rPr>
              <a:t> </a:t>
            </a:r>
            <a:endParaRPr lang="en-DE" sz="1500" dirty="0">
              <a:effectLst/>
              <a:latin typeface="Times New Roman" panose="02020603050405020304" pitchFamily="18" charset="0"/>
              <a:ea typeface="Times New Roman" panose="02020603050405020304" pitchFamily="18" charset="0"/>
            </a:endParaRPr>
          </a:p>
        </p:txBody>
      </p:sp>
      <p:pic>
        <p:nvPicPr>
          <p:cNvPr id="34" name="Picture 33" descr="Text&#10;&#10;Description automatically generated">
            <a:extLst>
              <a:ext uri="{FF2B5EF4-FFF2-40B4-BE49-F238E27FC236}">
                <a16:creationId xmlns:a16="http://schemas.microsoft.com/office/drawing/2014/main" id="{AB2AA361-9918-D8CC-14D5-7C36AA47A529}"/>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8000"/>
                    </a14:imgEffect>
                  </a14:imgLayer>
                </a14:imgProps>
              </a:ext>
              <a:ext uri="{28A0092B-C50C-407E-A947-70E740481C1C}">
                <a14:useLocalDpi xmlns:a14="http://schemas.microsoft.com/office/drawing/2010/main" val="0"/>
              </a:ext>
            </a:extLst>
          </a:blip>
          <a:stretch>
            <a:fillRect/>
          </a:stretch>
        </p:blipFill>
        <p:spPr>
          <a:xfrm>
            <a:off x="-850392" y="1903490"/>
            <a:ext cx="5574792" cy="2912831"/>
          </a:xfrm>
          <a:prstGeom prst="rect">
            <a:avLst/>
          </a:prstGeom>
        </p:spPr>
      </p:pic>
      <p:sp>
        <p:nvSpPr>
          <p:cNvPr id="7" name="object 7"/>
          <p:cNvSpPr txBox="1">
            <a:spLocks noGrp="1"/>
          </p:cNvSpPr>
          <p:nvPr>
            <p:ph type="sldNum" sz="quarter" idx="7"/>
          </p:nvPr>
        </p:nvSpPr>
        <p:spPr>
          <a:xfrm>
            <a:off x="9695688" y="6356350"/>
            <a:ext cx="2121408" cy="365125"/>
          </a:xfrm>
          <a:prstGeom prst="ellipse">
            <a:avLst/>
          </a:prstGeom>
        </p:spPr>
        <p:txBody>
          <a:bodyPr vert="horz" lIns="91440" tIns="45720" rIns="91440" bIns="45720" rtlCol="0" anchor="ctr">
            <a:normAutofit/>
          </a:bodyPr>
          <a:lstStyle/>
          <a:p>
            <a:pPr algn="r">
              <a:lnSpc>
                <a:spcPct val="90000"/>
              </a:lnSpc>
              <a:spcAft>
                <a:spcPts val="600"/>
              </a:spcAft>
            </a:pPr>
            <a:fld id="{81D60167-4931-47E6-BA6A-407CBD079E47}" type="slidenum">
              <a:rPr lang="en-US">
                <a:solidFill>
                  <a:schemeClr val="tx1">
                    <a:lumMod val="50000"/>
                    <a:lumOff val="50000"/>
                  </a:schemeClr>
                </a:solidFill>
                <a:latin typeface="+mn-lt"/>
                <a:cs typeface="+mn-cs"/>
              </a:rPr>
              <a:pPr algn="r">
                <a:lnSpc>
                  <a:spcPct val="90000"/>
                </a:lnSpc>
                <a:spcAft>
                  <a:spcPts val="600"/>
                </a:spcAft>
              </a:pPr>
              <a:t>18</a:t>
            </a:fld>
            <a:endParaRPr lang="en-US">
              <a:solidFill>
                <a:schemeClr val="tx1">
                  <a:lumMod val="50000"/>
                  <a:lumOff val="50000"/>
                </a:schemeClr>
              </a:solidFill>
              <a:latin typeface="+mn-lt"/>
              <a:cs typeface="+mn-cs"/>
            </a:endParaRPr>
          </a:p>
        </p:txBody>
      </p:sp>
      <p:sp>
        <p:nvSpPr>
          <p:cNvPr id="4" name="Rectangle 3">
            <a:extLst>
              <a:ext uri="{FF2B5EF4-FFF2-40B4-BE49-F238E27FC236}">
                <a16:creationId xmlns:a16="http://schemas.microsoft.com/office/drawing/2014/main" id="{E84008B3-8455-1C52-C752-1EFF23556E0A}"/>
              </a:ext>
            </a:extLst>
          </p:cNvPr>
          <p:cNvSpPr/>
          <p:nvPr/>
        </p:nvSpPr>
        <p:spPr>
          <a:xfrm>
            <a:off x="12039600" y="76200"/>
            <a:ext cx="152400" cy="762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9" name="Straight Connector 8">
            <a:extLst>
              <a:ext uri="{FF2B5EF4-FFF2-40B4-BE49-F238E27FC236}">
                <a16:creationId xmlns:a16="http://schemas.microsoft.com/office/drawing/2014/main" id="{8070021F-7B27-A277-7368-D948FD8A3598}"/>
              </a:ext>
            </a:extLst>
          </p:cNvPr>
          <p:cNvCxnSpPr/>
          <p:nvPr/>
        </p:nvCxnSpPr>
        <p:spPr>
          <a:xfrm>
            <a:off x="4724400" y="762000"/>
            <a:ext cx="3657600" cy="0"/>
          </a:xfrm>
          <a:prstGeom prst="line">
            <a:avLst/>
          </a:prstGeom>
          <a:ln w="12700">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A6B6CD75-C28F-6375-100F-38D1C6C7C410}"/>
              </a:ext>
            </a:extLst>
          </p:cNvPr>
          <p:cNvSpPr/>
          <p:nvPr/>
        </p:nvSpPr>
        <p:spPr>
          <a:xfrm>
            <a:off x="0" y="1164672"/>
            <a:ext cx="3886200" cy="16547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5F705A-5E81-4B3A-8EF4-911982DB3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bject 4"/>
          <p:cNvSpPr txBox="1">
            <a:spLocks noGrp="1"/>
          </p:cNvSpPr>
          <p:nvPr>
            <p:ph type="ftr" sz="quarter" idx="5"/>
          </p:nvPr>
        </p:nvSpPr>
        <p:spPr>
          <a:xfrm rot="16200000">
            <a:off x="-1554797" y="-671014"/>
            <a:ext cx="3474720" cy="365125"/>
          </a:xfrm>
          <a:prstGeom prst="rect">
            <a:avLst/>
          </a:prstGeom>
        </p:spPr>
        <p:txBody>
          <a:bodyPr vert="horz" lIns="91440" tIns="45720" rIns="91440" bIns="45720" rtlCol="0" anchor="ctr">
            <a:normAutofit/>
          </a:bodyPr>
          <a:lstStyle/>
          <a:p>
            <a:pPr>
              <a:spcAft>
                <a:spcPts val="600"/>
              </a:spcAft>
            </a:pPr>
            <a:r>
              <a:rPr lang="en-US" dirty="0">
                <a:solidFill>
                  <a:schemeClr val="tx1">
                    <a:alpha val="80000"/>
                  </a:schemeClr>
                </a:solidFill>
                <a:latin typeface="+mn-lt"/>
                <a:cs typeface="+mn-cs"/>
              </a:rPr>
              <a:t>17</a:t>
            </a:r>
            <a:r>
              <a:rPr lang="en-US" kern="1200" dirty="0">
                <a:solidFill>
                  <a:schemeClr val="tx1">
                    <a:alpha val="80000"/>
                  </a:schemeClr>
                </a:solidFill>
                <a:latin typeface="+mn-lt"/>
                <a:ea typeface="+mn-ea"/>
                <a:cs typeface="+mn-cs"/>
              </a:rPr>
              <a:t>/7/2024</a:t>
            </a:r>
          </a:p>
        </p:txBody>
      </p:sp>
      <p:pic>
        <p:nvPicPr>
          <p:cNvPr id="7" name="Picture 6" descr="Text&#10;&#10;Description automatically generated">
            <a:extLst>
              <a:ext uri="{FF2B5EF4-FFF2-40B4-BE49-F238E27FC236}">
                <a16:creationId xmlns:a16="http://schemas.microsoft.com/office/drawing/2014/main" id="{C43D69F2-5E59-C9E5-E797-145779E91063}"/>
              </a:ext>
            </a:extLst>
          </p:cNvPr>
          <p:cNvPicPr>
            <a:picLocks noChangeAspect="1"/>
          </p:cNvPicPr>
          <p:nvPr/>
        </p:nvPicPr>
        <p:blipFill>
          <a:blip r:embed="rId2" cstate="print">
            <a:duotone>
              <a:prstClr val="black"/>
              <a:prstClr val="white"/>
            </a:duotone>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0" y="1873163"/>
            <a:ext cx="5126736" cy="2678718"/>
          </a:xfrm>
          <a:prstGeom prst="rect">
            <a:avLst/>
          </a:prstGeom>
        </p:spPr>
      </p:pic>
      <p:sp>
        <p:nvSpPr>
          <p:cNvPr id="14" name="Freeform: Shape 13">
            <a:extLst>
              <a:ext uri="{FF2B5EF4-FFF2-40B4-BE49-F238E27FC236}">
                <a16:creationId xmlns:a16="http://schemas.microsoft.com/office/drawing/2014/main" id="{AD8F92D9-1751-4ABF-9CB7-D198C9A05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9067" y="0"/>
            <a:ext cx="1715241" cy="6858000"/>
          </a:xfrm>
          <a:custGeom>
            <a:avLst/>
            <a:gdLst>
              <a:gd name="connsiteX0" fmla="*/ 1619628 w 1715241"/>
              <a:gd name="connsiteY0" fmla="*/ 0 h 6858000"/>
              <a:gd name="connsiteX1" fmla="*/ 1715241 w 1715241"/>
              <a:gd name="connsiteY1" fmla="*/ 0 h 6858000"/>
              <a:gd name="connsiteX2" fmla="*/ 1711235 w 1715241"/>
              <a:gd name="connsiteY2" fmla="*/ 3148 h 6858000"/>
              <a:gd name="connsiteX3" fmla="*/ 95613 w 1715241"/>
              <a:gd name="connsiteY3" fmla="*/ 3429000 h 6858000"/>
              <a:gd name="connsiteX4" fmla="*/ 1711235 w 1715241"/>
              <a:gd name="connsiteY4" fmla="*/ 6854853 h 6858000"/>
              <a:gd name="connsiteX5" fmla="*/ 1715240 w 1715241"/>
              <a:gd name="connsiteY5" fmla="*/ 6858000 h 6858000"/>
              <a:gd name="connsiteX6" fmla="*/ 1619627 w 1715241"/>
              <a:gd name="connsiteY6" fmla="*/ 6858000 h 6858000"/>
              <a:gd name="connsiteX7" fmla="*/ 1615622 w 1715241"/>
              <a:gd name="connsiteY7" fmla="*/ 6854853 h 6858000"/>
              <a:gd name="connsiteX8" fmla="*/ 0 w 1715241"/>
              <a:gd name="connsiteY8" fmla="*/ 3429000 h 6858000"/>
              <a:gd name="connsiteX9" fmla="*/ 1615622 w 1715241"/>
              <a:gd name="connsiteY9"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5241" h="6858000">
                <a:moveTo>
                  <a:pt x="1619628" y="0"/>
                </a:moveTo>
                <a:lnTo>
                  <a:pt x="1715241" y="0"/>
                </a:lnTo>
                <a:lnTo>
                  <a:pt x="1711235" y="3148"/>
                </a:lnTo>
                <a:cubicBezTo>
                  <a:pt x="724534" y="817446"/>
                  <a:pt x="95613" y="2049777"/>
                  <a:pt x="95613" y="3429000"/>
                </a:cubicBezTo>
                <a:cubicBezTo>
                  <a:pt x="95613" y="4808224"/>
                  <a:pt x="724534" y="6040555"/>
                  <a:pt x="1711235" y="6854853"/>
                </a:cubicBezTo>
                <a:lnTo>
                  <a:pt x="1715240" y="6858000"/>
                </a:lnTo>
                <a:lnTo>
                  <a:pt x="1619627" y="6858000"/>
                </a:lnTo>
                <a:lnTo>
                  <a:pt x="1615622" y="6854853"/>
                </a:lnTo>
                <a:cubicBezTo>
                  <a:pt x="628921" y="6040555"/>
                  <a:pt x="0" y="4808224"/>
                  <a:pt x="0" y="3429000"/>
                </a:cubicBezTo>
                <a:cubicBezTo>
                  <a:pt x="0" y="2049777"/>
                  <a:pt x="628921" y="817446"/>
                  <a:pt x="1615622" y="3148"/>
                </a:cubicBezTo>
                <a:close/>
              </a:path>
            </a:pathLst>
          </a:custGeom>
          <a:solidFill>
            <a:schemeClr val="accent6">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object 3"/>
          <p:cNvPicPr/>
          <p:nvPr/>
        </p:nvPicPr>
        <p:blipFill>
          <a:blip r:embed="rId4">
            <a:extLst>
              <a:ext uri="{28A0092B-C50C-407E-A947-70E740481C1C}">
                <a14:useLocalDpi xmlns:a14="http://schemas.microsoft.com/office/drawing/2010/main" val="0"/>
              </a:ext>
            </a:extLst>
          </a:blip>
          <a:srcRect/>
          <a:stretch/>
        </p:blipFill>
        <p:spPr>
          <a:xfrm>
            <a:off x="5029200" y="1447800"/>
            <a:ext cx="5577596" cy="4222516"/>
          </a:xfrm>
          <a:prstGeom prst="rect">
            <a:avLst/>
          </a:prstGeom>
        </p:spPr>
      </p:pic>
      <p:sp>
        <p:nvSpPr>
          <p:cNvPr id="16" name="Freeform: Shape 15">
            <a:extLst>
              <a:ext uri="{FF2B5EF4-FFF2-40B4-BE49-F238E27FC236}">
                <a16:creationId xmlns:a16="http://schemas.microsoft.com/office/drawing/2014/main" id="{6D6B998F-CA62-4EE6-B7E7-046377D4F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7816" y="2306119"/>
            <a:ext cx="1164184" cy="2245762"/>
          </a:xfrm>
          <a:custGeom>
            <a:avLst/>
            <a:gdLst>
              <a:gd name="connsiteX0" fmla="*/ 1436137 w 1488962"/>
              <a:gd name="connsiteY0" fmla="*/ 0 h 2872274"/>
              <a:gd name="connsiteX1" fmla="*/ 1488962 w 1488962"/>
              <a:gd name="connsiteY1" fmla="*/ 2668 h 2872274"/>
              <a:gd name="connsiteX2" fmla="*/ 1488962 w 1488962"/>
              <a:gd name="connsiteY2" fmla="*/ 2869607 h 2872274"/>
              <a:gd name="connsiteX3" fmla="*/ 1436137 w 1488962"/>
              <a:gd name="connsiteY3" fmla="*/ 2872274 h 2872274"/>
              <a:gd name="connsiteX4" fmla="*/ 0 w 1488962"/>
              <a:gd name="connsiteY4" fmla="*/ 1436137 h 2872274"/>
              <a:gd name="connsiteX5" fmla="*/ 1436137 w 1488962"/>
              <a:gd name="connsiteY5" fmla="*/ 0 h 28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8962" h="2872274">
                <a:moveTo>
                  <a:pt x="1436137" y="0"/>
                </a:moveTo>
                <a:lnTo>
                  <a:pt x="1488962" y="2668"/>
                </a:lnTo>
                <a:lnTo>
                  <a:pt x="1488962" y="2869607"/>
                </a:lnTo>
                <a:lnTo>
                  <a:pt x="1436137" y="2872274"/>
                </a:lnTo>
                <a:cubicBezTo>
                  <a:pt x="642980" y="2872274"/>
                  <a:pt x="0" y="2229294"/>
                  <a:pt x="0" y="1436137"/>
                </a:cubicBezTo>
                <a:cubicBezTo>
                  <a:pt x="0" y="642980"/>
                  <a:pt x="642980" y="0"/>
                  <a:pt x="1436137" y="0"/>
                </a:cubicBez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object 6"/>
          <p:cNvSpPr txBox="1">
            <a:spLocks noGrp="1"/>
          </p:cNvSpPr>
          <p:nvPr>
            <p:ph type="sldNum" sz="quarter" idx="7"/>
          </p:nvPr>
        </p:nvSpPr>
        <p:spPr>
          <a:xfrm rot="16200000">
            <a:off x="11625134" y="3053609"/>
            <a:ext cx="795466" cy="795466"/>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81D60167-4931-47E6-BA6A-407CBD079E47}" type="slidenum">
              <a:rPr lang="en-US" sz="1300">
                <a:solidFill>
                  <a:schemeClr val="bg1"/>
                </a:solidFill>
                <a:latin typeface="+mn-lt"/>
                <a:cs typeface="+mn-cs"/>
              </a:rPr>
              <a:pPr algn="ctr">
                <a:spcAft>
                  <a:spcPts val="600"/>
                </a:spcAft>
              </a:pPr>
              <a:t>19</a:t>
            </a:fld>
            <a:endParaRPr lang="en-US" sz="1300" dirty="0">
              <a:solidFill>
                <a:schemeClr val="bg1"/>
              </a:solidFill>
              <a:latin typeface="+mn-lt"/>
              <a:cs typeface="+mn-cs"/>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bject 5"/>
          <p:cNvSpPr txBox="1">
            <a:spLocks noGrp="1"/>
          </p:cNvSpPr>
          <p:nvPr>
            <p:ph type="ftr" sz="quarter" idx="5"/>
          </p:nvPr>
        </p:nvSpPr>
        <p:spPr>
          <a:xfrm>
            <a:off x="1103859" y="6356350"/>
            <a:ext cx="4894169" cy="365125"/>
          </a:xfrm>
          <a:prstGeom prst="rect">
            <a:avLst/>
          </a:prstGeom>
        </p:spPr>
        <p:txBody>
          <a:bodyPr vert="horz" lIns="91440" tIns="45720" rIns="91440" bIns="45720" rtlCol="0" anchor="ctr">
            <a:normAutofit/>
          </a:bodyPr>
          <a:lstStyle/>
          <a:p>
            <a:pPr>
              <a:spcAft>
                <a:spcPts val="600"/>
              </a:spcAft>
            </a:pPr>
            <a:r>
              <a:rPr lang="en-US" sz="1050" kern="1200" dirty="0">
                <a:solidFill>
                  <a:schemeClr val="tx1">
                    <a:lumMod val="75000"/>
                    <a:lumOff val="25000"/>
                  </a:schemeClr>
                </a:solidFill>
                <a:latin typeface="+mn-lt"/>
                <a:ea typeface="+mn-ea"/>
                <a:cs typeface="+mn-cs"/>
              </a:rPr>
              <a:t>1</a:t>
            </a:r>
            <a:r>
              <a:rPr lang="en-US" sz="1050" dirty="0">
                <a:solidFill>
                  <a:schemeClr val="tx1">
                    <a:lumMod val="75000"/>
                    <a:lumOff val="25000"/>
                  </a:schemeClr>
                </a:solidFill>
                <a:latin typeface="+mn-lt"/>
                <a:cs typeface="+mn-cs"/>
              </a:rPr>
              <a:t>7</a:t>
            </a:r>
            <a:r>
              <a:rPr lang="en-US" sz="1050" kern="1200" dirty="0">
                <a:solidFill>
                  <a:schemeClr val="tx1">
                    <a:lumMod val="75000"/>
                    <a:lumOff val="25000"/>
                  </a:schemeClr>
                </a:solidFill>
                <a:latin typeface="+mn-lt"/>
                <a:ea typeface="+mn-ea"/>
                <a:cs typeface="+mn-cs"/>
              </a:rPr>
              <a:t>/7/2024</a:t>
            </a:r>
          </a:p>
        </p:txBody>
      </p:sp>
      <p:sp>
        <p:nvSpPr>
          <p:cNvPr id="15"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7"/>
          <p:cNvSpPr txBox="1">
            <a:spLocks noGrp="1"/>
          </p:cNvSpPr>
          <p:nvPr>
            <p:ph type="sldNum" sz="quarter" idx="7"/>
          </p:nvPr>
        </p:nvSpPr>
        <p:spPr>
          <a:xfrm>
            <a:off x="10341428" y="6356350"/>
            <a:ext cx="1012371" cy="365125"/>
          </a:xfrm>
          <a:prstGeom prst="rect">
            <a:avLst/>
          </a:prstGeom>
        </p:spPr>
        <p:txBody>
          <a:bodyPr vert="horz" lIns="91440" tIns="45720" rIns="91440" bIns="45720" rtlCol="0" anchor="ctr">
            <a:normAutofit/>
          </a:bodyPr>
          <a:lstStyle/>
          <a:p>
            <a:pPr algn="r">
              <a:spcAft>
                <a:spcPts val="600"/>
              </a:spcAft>
            </a:pPr>
            <a:fld id="{81D60167-4931-47E6-BA6A-407CBD079E47}" type="slidenum">
              <a:rPr lang="en-US">
                <a:solidFill>
                  <a:srgbClr val="FFFFFF"/>
                </a:solidFill>
                <a:latin typeface="+mn-lt"/>
                <a:cs typeface="+mn-cs"/>
              </a:rPr>
              <a:pPr algn="r">
                <a:spcAft>
                  <a:spcPts val="600"/>
                </a:spcAft>
              </a:pPr>
              <a:t>2</a:t>
            </a:fld>
            <a:endParaRPr lang="en-US">
              <a:solidFill>
                <a:srgbClr val="FFFFFF"/>
              </a:solidFill>
              <a:latin typeface="+mn-lt"/>
              <a:cs typeface="+mn-cs"/>
            </a:endParaRPr>
          </a:p>
        </p:txBody>
      </p:sp>
      <p:pic>
        <p:nvPicPr>
          <p:cNvPr id="11" name="Picture 10" descr="Text&#10;&#10;Description automatically generated">
            <a:extLst>
              <a:ext uri="{FF2B5EF4-FFF2-40B4-BE49-F238E27FC236}">
                <a16:creationId xmlns:a16="http://schemas.microsoft.com/office/drawing/2014/main" id="{97A7EB6D-32BF-7FA4-7718-23FE9D2A0D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7900" y="2667000"/>
            <a:ext cx="3210700" cy="1572528"/>
          </a:xfrm>
          <a:prstGeom prst="rect">
            <a:avLst/>
          </a:prstGeom>
        </p:spPr>
      </p:pic>
      <p:sp>
        <p:nvSpPr>
          <p:cNvPr id="13" name="object 3">
            <a:extLst>
              <a:ext uri="{FF2B5EF4-FFF2-40B4-BE49-F238E27FC236}">
                <a16:creationId xmlns:a16="http://schemas.microsoft.com/office/drawing/2014/main" id="{33DFAAC3-1CAB-776A-9B52-D874F1FFB808}"/>
              </a:ext>
            </a:extLst>
          </p:cNvPr>
          <p:cNvSpPr txBox="1"/>
          <p:nvPr/>
        </p:nvSpPr>
        <p:spPr>
          <a:xfrm>
            <a:off x="1136429" y="2278173"/>
            <a:ext cx="7702771" cy="3817827"/>
          </a:xfrm>
          <a:prstGeom prst="rect">
            <a:avLst/>
          </a:prstGeom>
        </p:spPr>
        <p:txBody>
          <a:bodyPr vert="horz" lIns="91440" tIns="45720" rIns="91440" bIns="45720" rtlCol="0" anchor="ctr">
            <a:normAutofit/>
          </a:bodyPr>
          <a:lstStyle/>
          <a:p>
            <a:pPr marL="241300" marR="5080" indent="-228600">
              <a:lnSpc>
                <a:spcPct val="90000"/>
              </a:lnSpc>
              <a:spcBef>
                <a:spcPts val="105"/>
              </a:spcBef>
              <a:buSzPct val="83333"/>
              <a:buFont typeface="Arial" panose="020B0604020202020204" pitchFamily="34" charset="0"/>
              <a:buChar char="•"/>
              <a:tabLst>
                <a:tab pos="414020" algn="l"/>
              </a:tabLst>
            </a:pPr>
            <a:endParaRPr lang="en-US" sz="2400" dirty="0"/>
          </a:p>
        </p:txBody>
      </p:sp>
      <p:sp>
        <p:nvSpPr>
          <p:cNvPr id="4" name="Google Shape;283;p14">
            <a:extLst>
              <a:ext uri="{FF2B5EF4-FFF2-40B4-BE49-F238E27FC236}">
                <a16:creationId xmlns:a16="http://schemas.microsoft.com/office/drawing/2014/main" id="{7D008EF4-4823-ED40-A40C-51C7FEFAD278}"/>
              </a:ext>
            </a:extLst>
          </p:cNvPr>
          <p:cNvSpPr txBox="1">
            <a:spLocks/>
          </p:cNvSpPr>
          <p:nvPr/>
        </p:nvSpPr>
        <p:spPr>
          <a:xfrm>
            <a:off x="1766440" y="832100"/>
            <a:ext cx="9374000" cy="1332400"/>
          </a:xfrm>
          <a:prstGeom prst="rect">
            <a:avLst/>
          </a:prstGeom>
        </p:spPr>
        <p:txBody>
          <a:bodyPr spcFirstLastPara="1" wrap="square" lIns="121900" tIns="121900" rIns="121900" bIns="121900" anchor="t" anchorCtr="0">
            <a:normAutofit/>
          </a:bodyPr>
          <a:lstStyle>
            <a:lvl1pPr>
              <a:defRPr sz="3600" b="0" i="0">
                <a:solidFill>
                  <a:schemeClr val="tx1"/>
                </a:solidFill>
                <a:latin typeface="Calibri Light"/>
                <a:ea typeface="+mj-ea"/>
                <a:cs typeface="Calibri Light"/>
              </a:defRPr>
            </a:lvl1pPr>
          </a:lstStyle>
          <a:p>
            <a:pPr algn="l" rtl="0">
              <a:lnSpc>
                <a:spcPct val="115000"/>
              </a:lnSpc>
            </a:pPr>
            <a:r>
              <a:rPr lang="de-DE" b="1" kern="0" dirty="0">
                <a:latin typeface="+mn-lt"/>
              </a:rPr>
              <a:t>Outline</a:t>
            </a:r>
          </a:p>
        </p:txBody>
      </p:sp>
      <p:sp>
        <p:nvSpPr>
          <p:cNvPr id="6" name="Google Shape;284;p14">
            <a:extLst>
              <a:ext uri="{FF2B5EF4-FFF2-40B4-BE49-F238E27FC236}">
                <a16:creationId xmlns:a16="http://schemas.microsoft.com/office/drawing/2014/main" id="{AC5D25F7-A1CB-782C-818C-891585251C96}"/>
              </a:ext>
            </a:extLst>
          </p:cNvPr>
          <p:cNvSpPr txBox="1"/>
          <p:nvPr/>
        </p:nvSpPr>
        <p:spPr>
          <a:xfrm>
            <a:off x="2514600" y="1777070"/>
            <a:ext cx="5625600" cy="4308831"/>
          </a:xfrm>
          <a:prstGeom prst="rect">
            <a:avLst/>
          </a:prstGeom>
          <a:solidFill>
            <a:schemeClr val="lt1"/>
          </a:solidFill>
          <a:ln>
            <a:noFill/>
          </a:ln>
        </p:spPr>
        <p:txBody>
          <a:bodyPr spcFirstLastPara="1" wrap="square" lIns="121900" tIns="121900" rIns="121900" bIns="121900" anchor="t" anchorCtr="0">
            <a:spAutoFit/>
          </a:bodyPr>
          <a:lstStyle/>
          <a:p>
            <a:pPr marL="609585" indent="-440256" algn="just">
              <a:lnSpc>
                <a:spcPct val="150000"/>
              </a:lnSpc>
              <a:buClr>
                <a:srgbClr val="222222"/>
              </a:buClr>
              <a:buSzPts val="1600"/>
              <a:buFont typeface="Comic Sans MS"/>
              <a:buChar char="❏"/>
            </a:pPr>
            <a:r>
              <a:rPr lang="en" sz="2200" dirty="0">
                <a:solidFill>
                  <a:srgbClr val="222222"/>
                </a:solidFill>
                <a:ea typeface="Comic Sans MS"/>
                <a:cs typeface="Comic Sans MS"/>
                <a:sym typeface="Comic Sans MS"/>
              </a:rPr>
              <a:t>Introduction</a:t>
            </a:r>
            <a:endParaRPr sz="2200" dirty="0">
              <a:solidFill>
                <a:srgbClr val="222222"/>
              </a:solidFill>
              <a:ea typeface="Comic Sans MS"/>
              <a:cs typeface="Comic Sans MS"/>
              <a:sym typeface="Comic Sans MS"/>
            </a:endParaRPr>
          </a:p>
          <a:p>
            <a:pPr marL="609585" indent="-440256">
              <a:lnSpc>
                <a:spcPct val="150000"/>
              </a:lnSpc>
              <a:buSzPts val="1600"/>
              <a:buFont typeface="Comic Sans MS"/>
              <a:buChar char="❏"/>
            </a:pPr>
            <a:r>
              <a:rPr lang="en" sz="2200" dirty="0">
                <a:solidFill>
                  <a:srgbClr val="222222"/>
                </a:solidFill>
                <a:ea typeface="Comic Sans MS"/>
                <a:cs typeface="Comic Sans MS"/>
                <a:sym typeface="Comic Sans MS"/>
              </a:rPr>
              <a:t>Problem</a:t>
            </a:r>
            <a:r>
              <a:rPr lang="en" sz="2200" dirty="0">
                <a:solidFill>
                  <a:schemeClr val="lt1"/>
                </a:solidFill>
                <a:ea typeface="Comic Sans MS"/>
                <a:cs typeface="Comic Sans MS"/>
                <a:sym typeface="Comic Sans MS"/>
              </a:rPr>
              <a:t> </a:t>
            </a:r>
            <a:r>
              <a:rPr lang="en" sz="2200" dirty="0">
                <a:solidFill>
                  <a:srgbClr val="222222"/>
                </a:solidFill>
                <a:ea typeface="Comic Sans MS"/>
                <a:cs typeface="Comic Sans MS"/>
                <a:sym typeface="Comic Sans MS"/>
              </a:rPr>
              <a:t>Statement</a:t>
            </a:r>
            <a:endParaRPr sz="2200" dirty="0">
              <a:solidFill>
                <a:srgbClr val="222222"/>
              </a:solidFill>
              <a:ea typeface="Comic Sans MS"/>
              <a:cs typeface="Comic Sans MS"/>
              <a:sym typeface="Comic Sans MS"/>
            </a:endParaRPr>
          </a:p>
          <a:p>
            <a:pPr marL="609585" indent="-440256">
              <a:lnSpc>
                <a:spcPct val="150000"/>
              </a:lnSpc>
              <a:buClr>
                <a:srgbClr val="222222"/>
              </a:buClr>
              <a:buSzPts val="1600"/>
              <a:buFont typeface="Comic Sans MS"/>
              <a:buChar char="❏"/>
            </a:pPr>
            <a:r>
              <a:rPr lang="en" sz="2200" dirty="0">
                <a:solidFill>
                  <a:srgbClr val="222222"/>
                </a:solidFill>
                <a:ea typeface="Comic Sans MS"/>
                <a:cs typeface="Comic Sans MS"/>
                <a:sym typeface="Comic Sans MS"/>
              </a:rPr>
              <a:t>Objectives of our research</a:t>
            </a:r>
            <a:endParaRPr sz="2200" dirty="0">
              <a:solidFill>
                <a:srgbClr val="222222"/>
              </a:solidFill>
              <a:ea typeface="Comic Sans MS"/>
              <a:cs typeface="Comic Sans MS"/>
              <a:sym typeface="Comic Sans MS"/>
            </a:endParaRPr>
          </a:p>
          <a:p>
            <a:pPr marL="609585" indent="-440256">
              <a:lnSpc>
                <a:spcPct val="150000"/>
              </a:lnSpc>
              <a:buClr>
                <a:srgbClr val="222222"/>
              </a:buClr>
              <a:buSzPts val="1600"/>
              <a:buFont typeface="Comic Sans MS"/>
              <a:buChar char="❏"/>
            </a:pPr>
            <a:r>
              <a:rPr lang="en" sz="2200" dirty="0">
                <a:solidFill>
                  <a:srgbClr val="222222"/>
                </a:solidFill>
                <a:ea typeface="Comic Sans MS"/>
                <a:cs typeface="Comic Sans MS"/>
                <a:sym typeface="Comic Sans MS"/>
              </a:rPr>
              <a:t>Methodology</a:t>
            </a:r>
          </a:p>
          <a:p>
            <a:pPr marL="609585" indent="-440256">
              <a:lnSpc>
                <a:spcPct val="150000"/>
              </a:lnSpc>
              <a:buClr>
                <a:srgbClr val="222222"/>
              </a:buClr>
              <a:buSzPts val="1600"/>
              <a:buFont typeface="Comic Sans MS"/>
              <a:buChar char="❏"/>
            </a:pPr>
            <a:r>
              <a:rPr lang="en-US" sz="2200" dirty="0">
                <a:solidFill>
                  <a:srgbClr val="222222"/>
                </a:solidFill>
                <a:ea typeface="Comic Sans MS"/>
                <a:cs typeface="Comic Sans MS"/>
                <a:sym typeface="Comic Sans MS"/>
              </a:rPr>
              <a:t>Implementation </a:t>
            </a:r>
            <a:endParaRPr sz="2200" dirty="0">
              <a:solidFill>
                <a:srgbClr val="222222"/>
              </a:solidFill>
              <a:ea typeface="Comic Sans MS"/>
              <a:cs typeface="Comic Sans MS"/>
              <a:sym typeface="Comic Sans MS"/>
            </a:endParaRPr>
          </a:p>
          <a:p>
            <a:pPr marL="609585" indent="-440256">
              <a:lnSpc>
                <a:spcPct val="150000"/>
              </a:lnSpc>
              <a:buClr>
                <a:srgbClr val="222222"/>
              </a:buClr>
              <a:buSzPts val="1600"/>
              <a:buFont typeface="Comic Sans MS"/>
              <a:buChar char="❏"/>
            </a:pPr>
            <a:r>
              <a:rPr lang="en" sz="2200" dirty="0">
                <a:solidFill>
                  <a:srgbClr val="222222"/>
                </a:solidFill>
                <a:ea typeface="Comic Sans MS"/>
                <a:cs typeface="Comic Sans MS"/>
                <a:sym typeface="Comic Sans MS"/>
              </a:rPr>
              <a:t>Experimental result and Analysis</a:t>
            </a:r>
            <a:endParaRPr sz="2200" dirty="0">
              <a:solidFill>
                <a:srgbClr val="222222"/>
              </a:solidFill>
              <a:ea typeface="Comic Sans MS"/>
              <a:cs typeface="Comic Sans MS"/>
              <a:sym typeface="Comic Sans MS"/>
            </a:endParaRPr>
          </a:p>
          <a:p>
            <a:pPr marL="609585" indent="-440256">
              <a:lnSpc>
                <a:spcPct val="150000"/>
              </a:lnSpc>
              <a:buClr>
                <a:srgbClr val="222222"/>
              </a:buClr>
              <a:buSzPts val="1600"/>
              <a:buFont typeface="Comic Sans MS"/>
              <a:buChar char="❏"/>
            </a:pPr>
            <a:r>
              <a:rPr lang="en" sz="2200" dirty="0">
                <a:solidFill>
                  <a:srgbClr val="222222"/>
                </a:solidFill>
                <a:ea typeface="Comic Sans MS"/>
                <a:cs typeface="Comic Sans MS"/>
                <a:sym typeface="Comic Sans MS"/>
              </a:rPr>
              <a:t>Conclusion</a:t>
            </a:r>
            <a:endParaRPr sz="2200" dirty="0">
              <a:solidFill>
                <a:srgbClr val="222222"/>
              </a:solidFill>
              <a:ea typeface="Comic Sans MS"/>
              <a:cs typeface="Comic Sans MS"/>
              <a:sym typeface="Comic Sans MS"/>
            </a:endParaRPr>
          </a:p>
          <a:p>
            <a:pPr marL="609585" indent="-440256" algn="just">
              <a:lnSpc>
                <a:spcPct val="150000"/>
              </a:lnSpc>
              <a:buClr>
                <a:srgbClr val="222222"/>
              </a:buClr>
              <a:buSzPts val="1600"/>
              <a:buFont typeface="Comic Sans MS"/>
              <a:buChar char="❏"/>
            </a:pPr>
            <a:r>
              <a:rPr lang="en" sz="2200" dirty="0">
                <a:solidFill>
                  <a:srgbClr val="222222"/>
                </a:solidFill>
                <a:ea typeface="Comic Sans MS"/>
                <a:cs typeface="Comic Sans MS"/>
                <a:sym typeface="Comic Sans MS"/>
              </a:rPr>
              <a:t>References</a:t>
            </a:r>
            <a:endParaRPr sz="2200" dirty="0">
              <a:solidFill>
                <a:srgbClr val="222222"/>
              </a:solidFill>
              <a:ea typeface="Comic Sans MS"/>
              <a:cs typeface="Comic Sans MS"/>
              <a:sym typeface="Comic Sans MS"/>
            </a:endParaRPr>
          </a:p>
        </p:txBody>
      </p:sp>
    </p:spTree>
    <p:extLst>
      <p:ext uri="{BB962C8B-B14F-4D97-AF65-F5344CB8AC3E}">
        <p14:creationId xmlns:p14="http://schemas.microsoft.com/office/powerpoint/2010/main" val="207879908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bject 5"/>
          <p:cNvSpPr txBox="1">
            <a:spLocks noGrp="1"/>
          </p:cNvSpPr>
          <p:nvPr>
            <p:ph type="ftr" sz="quarter" idx="5"/>
          </p:nvPr>
        </p:nvSpPr>
        <p:spPr>
          <a:xfrm>
            <a:off x="1103859" y="6356350"/>
            <a:ext cx="4894169" cy="365125"/>
          </a:xfrm>
          <a:prstGeom prst="rect">
            <a:avLst/>
          </a:prstGeom>
        </p:spPr>
        <p:txBody>
          <a:bodyPr vert="horz" lIns="91440" tIns="45720" rIns="91440" bIns="45720" rtlCol="0" anchor="ctr">
            <a:normAutofit/>
          </a:bodyPr>
          <a:lstStyle/>
          <a:p>
            <a:pPr>
              <a:spcAft>
                <a:spcPts val="600"/>
              </a:spcAft>
            </a:pPr>
            <a:r>
              <a:rPr lang="en-US" sz="1050" kern="1200" dirty="0">
                <a:solidFill>
                  <a:schemeClr val="tx1">
                    <a:lumMod val="75000"/>
                    <a:lumOff val="25000"/>
                  </a:schemeClr>
                </a:solidFill>
                <a:latin typeface="+mn-lt"/>
                <a:ea typeface="+mn-ea"/>
                <a:cs typeface="+mn-cs"/>
              </a:rPr>
              <a:t>1</a:t>
            </a:r>
            <a:r>
              <a:rPr lang="en-US" sz="1050" dirty="0">
                <a:solidFill>
                  <a:schemeClr val="tx1">
                    <a:lumMod val="75000"/>
                    <a:lumOff val="25000"/>
                  </a:schemeClr>
                </a:solidFill>
                <a:latin typeface="+mn-lt"/>
                <a:cs typeface="+mn-cs"/>
              </a:rPr>
              <a:t>7</a:t>
            </a:r>
            <a:r>
              <a:rPr lang="en-US" sz="1050" kern="1200" dirty="0">
                <a:solidFill>
                  <a:schemeClr val="tx1">
                    <a:lumMod val="75000"/>
                    <a:lumOff val="25000"/>
                  </a:schemeClr>
                </a:solidFill>
                <a:latin typeface="+mn-lt"/>
                <a:ea typeface="+mn-ea"/>
                <a:cs typeface="+mn-cs"/>
              </a:rPr>
              <a:t>/7/2024</a:t>
            </a:r>
          </a:p>
        </p:txBody>
      </p:sp>
      <p:sp>
        <p:nvSpPr>
          <p:cNvPr id="15"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7"/>
          <p:cNvSpPr txBox="1">
            <a:spLocks noGrp="1"/>
          </p:cNvSpPr>
          <p:nvPr>
            <p:ph type="sldNum" sz="quarter" idx="7"/>
          </p:nvPr>
        </p:nvSpPr>
        <p:spPr>
          <a:xfrm>
            <a:off x="10341428" y="6356350"/>
            <a:ext cx="1012371" cy="365125"/>
          </a:xfrm>
          <a:prstGeom prst="rect">
            <a:avLst/>
          </a:prstGeom>
        </p:spPr>
        <p:txBody>
          <a:bodyPr vert="horz" lIns="91440" tIns="45720" rIns="91440" bIns="45720" rtlCol="0" anchor="ctr">
            <a:normAutofit/>
          </a:bodyPr>
          <a:lstStyle/>
          <a:p>
            <a:pPr algn="r">
              <a:spcAft>
                <a:spcPts val="600"/>
              </a:spcAft>
            </a:pPr>
            <a:fld id="{81D60167-4931-47E6-BA6A-407CBD079E47}" type="slidenum">
              <a:rPr lang="en-US">
                <a:solidFill>
                  <a:srgbClr val="FFFFFF"/>
                </a:solidFill>
                <a:latin typeface="+mn-lt"/>
                <a:cs typeface="+mn-cs"/>
              </a:rPr>
              <a:pPr algn="r">
                <a:spcAft>
                  <a:spcPts val="600"/>
                </a:spcAft>
              </a:pPr>
              <a:t>3</a:t>
            </a:fld>
            <a:endParaRPr lang="en-US">
              <a:solidFill>
                <a:srgbClr val="FFFFFF"/>
              </a:solidFill>
              <a:latin typeface="+mn-lt"/>
              <a:cs typeface="+mn-cs"/>
            </a:endParaRPr>
          </a:p>
        </p:txBody>
      </p:sp>
      <p:pic>
        <p:nvPicPr>
          <p:cNvPr id="11" name="Picture 10" descr="Text&#10;&#10;Description automatically generated">
            <a:extLst>
              <a:ext uri="{FF2B5EF4-FFF2-40B4-BE49-F238E27FC236}">
                <a16:creationId xmlns:a16="http://schemas.microsoft.com/office/drawing/2014/main" id="{97A7EB6D-32BF-7FA4-7718-23FE9D2A0D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7900" y="2667000"/>
            <a:ext cx="3210700" cy="1572528"/>
          </a:xfrm>
          <a:prstGeom prst="rect">
            <a:avLst/>
          </a:prstGeom>
        </p:spPr>
      </p:pic>
      <p:sp>
        <p:nvSpPr>
          <p:cNvPr id="8" name="Title 7">
            <a:extLst>
              <a:ext uri="{FF2B5EF4-FFF2-40B4-BE49-F238E27FC236}">
                <a16:creationId xmlns:a16="http://schemas.microsoft.com/office/drawing/2014/main" id="{E2C63D40-DFA7-430B-7B9D-B1D52D2068F8}"/>
              </a:ext>
            </a:extLst>
          </p:cNvPr>
          <p:cNvSpPr>
            <a:spLocks noGrp="1"/>
          </p:cNvSpPr>
          <p:nvPr>
            <p:ph type="title"/>
          </p:nvPr>
        </p:nvSpPr>
        <p:spPr>
          <a:xfrm>
            <a:off x="1116559" y="1034241"/>
            <a:ext cx="5331461" cy="553998"/>
          </a:xfrm>
        </p:spPr>
        <p:txBody>
          <a:bodyPr/>
          <a:lstStyle/>
          <a:p>
            <a:pPr rtl="0"/>
            <a:r>
              <a:rPr lang="en-US" b="1" kern="1200" spc="-20" dirty="0">
                <a:latin typeface="+mj-lt"/>
                <a:cs typeface="+mj-cs"/>
              </a:rPr>
              <a:t>Introduction</a:t>
            </a:r>
            <a:endParaRPr lang="en-US" b="1" dirty="0"/>
          </a:p>
        </p:txBody>
      </p:sp>
      <p:sp>
        <p:nvSpPr>
          <p:cNvPr id="13" name="object 3">
            <a:extLst>
              <a:ext uri="{FF2B5EF4-FFF2-40B4-BE49-F238E27FC236}">
                <a16:creationId xmlns:a16="http://schemas.microsoft.com/office/drawing/2014/main" id="{33DFAAC3-1CAB-776A-9B52-D874F1FFB808}"/>
              </a:ext>
            </a:extLst>
          </p:cNvPr>
          <p:cNvSpPr txBox="1"/>
          <p:nvPr/>
        </p:nvSpPr>
        <p:spPr>
          <a:xfrm>
            <a:off x="907829" y="1905000"/>
            <a:ext cx="7702771" cy="3817827"/>
          </a:xfrm>
          <a:prstGeom prst="rect">
            <a:avLst/>
          </a:prstGeom>
        </p:spPr>
        <p:txBody>
          <a:bodyPr vert="horz" lIns="91440" tIns="45720" rIns="91440" bIns="45720" rtlCol="0" anchor="ctr">
            <a:normAutofit/>
          </a:bodyPr>
          <a:lstStyle/>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DE" sz="2200" b="1" kern="100" dirty="0">
                <a:effectLst/>
                <a:ea typeface="Aptos" panose="020B0004020202020204" pitchFamily="34" charset="0"/>
                <a:cs typeface="Times New Roman" panose="02020603050405020304" pitchFamily="18" charset="0"/>
              </a:rPr>
              <a:t>Context:</a:t>
            </a:r>
            <a:endParaRPr lang="en-DE" sz="2200" kern="100" dirty="0">
              <a:effectLst/>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DE" sz="2200" kern="100" dirty="0">
                <a:effectLst/>
                <a:ea typeface="Aptos" panose="020B0004020202020204" pitchFamily="34" charset="0"/>
                <a:cs typeface="Times New Roman" panose="02020603050405020304" pitchFamily="18" charset="0"/>
              </a:rPr>
              <a:t>Network security is crucial in today's interconnected world.</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DE" sz="2200" kern="100" dirty="0">
                <a:effectLst/>
                <a:ea typeface="Aptos" panose="020B0004020202020204" pitchFamily="34" charset="0"/>
                <a:cs typeface="Times New Roman" panose="02020603050405020304" pitchFamily="18" charset="0"/>
              </a:rPr>
              <a:t>Intrusion Detection Systems (IDS) help protect against unauthorized access.</a:t>
            </a:r>
            <a:endParaRPr lang="en-US" sz="2200" kern="100" dirty="0">
              <a:effectLst/>
              <a:ea typeface="Aptos" panose="020B0004020202020204" pitchFamily="34" charset="0"/>
              <a:cs typeface="Times New Roman" panose="02020603050405020304" pitchFamily="18" charset="0"/>
            </a:endParaRPr>
          </a:p>
          <a:p>
            <a:pPr marR="0" lvl="1">
              <a:lnSpc>
                <a:spcPct val="115000"/>
              </a:lnSpc>
              <a:spcBef>
                <a:spcPts val="0"/>
              </a:spcBef>
              <a:spcAft>
                <a:spcPts val="0"/>
              </a:spcAft>
              <a:buSzPts val="1000"/>
              <a:tabLst>
                <a:tab pos="914400" algn="l"/>
              </a:tabLst>
            </a:pPr>
            <a:endParaRPr lang="en-DE" sz="800" kern="100" dirty="0">
              <a:effectLst/>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DE" sz="2200" b="1" kern="100" dirty="0">
                <a:effectLst/>
                <a:ea typeface="Aptos" panose="020B0004020202020204" pitchFamily="34" charset="0"/>
                <a:cs typeface="Times New Roman" panose="02020603050405020304" pitchFamily="18" charset="0"/>
              </a:rPr>
              <a:t>Motivation:</a:t>
            </a:r>
            <a:endParaRPr lang="en-DE" sz="2200" kern="100" dirty="0">
              <a:effectLst/>
              <a:ea typeface="Aptos" panose="020B0004020202020204" pitchFamily="34" charset="0"/>
              <a:cs typeface="Times New Roman" panose="02020603050405020304" pitchFamily="18" charset="0"/>
            </a:endParaRP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DE" sz="2200" kern="100" dirty="0">
                <a:effectLst/>
                <a:ea typeface="Aptos" panose="020B0004020202020204" pitchFamily="34" charset="0"/>
                <a:cs typeface="Times New Roman" panose="02020603050405020304" pitchFamily="18" charset="0"/>
              </a:rPr>
              <a:t>Detecting intrusions is essential to prevent data breaches and cyber-attacks.</a:t>
            </a:r>
          </a:p>
          <a:p>
            <a:pPr marL="742950" marR="0" lvl="1" indent="-285750">
              <a:lnSpc>
                <a:spcPct val="115000"/>
              </a:lnSpc>
              <a:spcBef>
                <a:spcPts val="0"/>
              </a:spcBef>
              <a:spcAft>
                <a:spcPts val="0"/>
              </a:spcAft>
              <a:buSzPts val="1000"/>
              <a:buFont typeface="Courier New" panose="02070309020205020404" pitchFamily="49" charset="0"/>
              <a:buChar char="o"/>
              <a:tabLst>
                <a:tab pos="914400" algn="l"/>
              </a:tabLst>
            </a:pPr>
            <a:r>
              <a:rPr lang="en-DE" sz="2200" kern="100" dirty="0">
                <a:effectLst/>
                <a:ea typeface="Aptos" panose="020B0004020202020204" pitchFamily="34" charset="0"/>
                <a:cs typeface="Times New Roman" panose="02020603050405020304" pitchFamily="18" charset="0"/>
              </a:rPr>
              <a:t>The NSL-KDD dataset is widely used for benchmarking IDS.</a:t>
            </a:r>
          </a:p>
        </p:txBody>
      </p:sp>
    </p:spTree>
    <p:extLst>
      <p:ext uri="{BB962C8B-B14F-4D97-AF65-F5344CB8AC3E}">
        <p14:creationId xmlns:p14="http://schemas.microsoft.com/office/powerpoint/2010/main" val="17281405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6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2133600" y="312063"/>
            <a:ext cx="7696200" cy="1135737"/>
          </a:xfrm>
          <a:prstGeom prst="rect">
            <a:avLst/>
          </a:prstGeom>
        </p:spPr>
        <p:txBody>
          <a:bodyPr vert="horz" lIns="91440" tIns="45720" rIns="91440" bIns="45720" rtlCol="0" anchor="ctr">
            <a:normAutofit fontScale="90000"/>
          </a:bodyPr>
          <a:lstStyle/>
          <a:p>
            <a:pPr algn="ctr"/>
            <a:r>
              <a:rPr lang="en-US" sz="3600" b="1" dirty="0"/>
              <a:t>Network Intrusion Detection System (NIDS)</a:t>
            </a:r>
            <a:endParaRPr lang="de-DE" i="0" dirty="0">
              <a:solidFill>
                <a:srgbClr val="2D2D2D"/>
              </a:solidFill>
              <a:effectLst/>
              <a:highlight>
                <a:srgbClr val="FFFFFF"/>
              </a:highlight>
              <a:latin typeface="ProximaNovaA-Thin"/>
            </a:endParaRPr>
          </a:p>
        </p:txBody>
      </p:sp>
      <p:grpSp>
        <p:nvGrpSpPr>
          <p:cNvPr id="78" name="Group 7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2" name="Rectangle 7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3" name="Picture 22" descr="Text&#10;&#10;Description automatically generated">
            <a:extLst>
              <a:ext uri="{FF2B5EF4-FFF2-40B4-BE49-F238E27FC236}">
                <a16:creationId xmlns:a16="http://schemas.microsoft.com/office/drawing/2014/main" id="{23FE107B-3E31-3F90-1E84-41A9B2AD42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161" y="-457200"/>
            <a:ext cx="3703936" cy="1935307"/>
          </a:xfrm>
          <a:prstGeom prst="rect">
            <a:avLst/>
          </a:prstGeom>
        </p:spPr>
      </p:pic>
      <p:grpSp>
        <p:nvGrpSpPr>
          <p:cNvPr id="75" name="Group 7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6" name="Isosceles Triangle 7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bject 7"/>
          <p:cNvSpPr txBox="1">
            <a:spLocks noGrp="1"/>
          </p:cNvSpPr>
          <p:nvPr>
            <p:ph type="ftr" sz="quarter" idx="5"/>
          </p:nvPr>
        </p:nvSpPr>
        <p:spPr>
          <a:xfrm>
            <a:off x="4038600" y="6356350"/>
            <a:ext cx="4114800" cy="365125"/>
          </a:xfrm>
          <a:prstGeom prst="rect">
            <a:avLst/>
          </a:prstGeom>
        </p:spPr>
        <p:txBody>
          <a:bodyPr vert="horz" lIns="91440" tIns="45720" rIns="91440" bIns="45720" rtlCol="0" anchor="ctr">
            <a:normAutofit/>
          </a:bodyPr>
          <a:lstStyle/>
          <a:p>
            <a:pPr algn="ctr">
              <a:spcAft>
                <a:spcPts val="600"/>
              </a:spcAft>
            </a:pPr>
            <a:r>
              <a:rPr lang="en-US" sz="1200" kern="1200" dirty="0">
                <a:solidFill>
                  <a:schemeClr val="tx1">
                    <a:lumMod val="75000"/>
                    <a:lumOff val="25000"/>
                  </a:schemeClr>
                </a:solidFill>
                <a:latin typeface="+mn-lt"/>
                <a:ea typeface="+mn-ea"/>
                <a:cs typeface="+mn-cs"/>
              </a:rPr>
              <a:t>1</a:t>
            </a:r>
            <a:r>
              <a:rPr lang="en-US" sz="1200" dirty="0">
                <a:solidFill>
                  <a:schemeClr val="tx1">
                    <a:lumMod val="75000"/>
                    <a:lumOff val="25000"/>
                  </a:schemeClr>
                </a:solidFill>
                <a:latin typeface="+mn-lt"/>
                <a:cs typeface="+mn-cs"/>
              </a:rPr>
              <a:t>7</a:t>
            </a:r>
            <a:r>
              <a:rPr lang="en-US" sz="1200" kern="1200" dirty="0">
                <a:solidFill>
                  <a:schemeClr val="tx1">
                    <a:lumMod val="75000"/>
                    <a:lumOff val="25000"/>
                  </a:schemeClr>
                </a:solidFill>
                <a:latin typeface="+mn-lt"/>
                <a:ea typeface="+mn-ea"/>
                <a:cs typeface="+mn-cs"/>
              </a:rPr>
              <a:t>/7/2024</a:t>
            </a:r>
          </a:p>
        </p:txBody>
      </p:sp>
      <p:sp>
        <p:nvSpPr>
          <p:cNvPr id="9" name="object 9"/>
          <p:cNvSpPr txBox="1">
            <a:spLocks noGrp="1"/>
          </p:cNvSpPr>
          <p:nvPr>
            <p:ph type="sldNum" sz="quarter" idx="7"/>
          </p:nvPr>
        </p:nvSpPr>
        <p:spPr>
          <a:xfrm>
            <a:off x="8805333" y="6356350"/>
            <a:ext cx="2743200" cy="365125"/>
          </a:xfrm>
          <a:prstGeom prst="rect">
            <a:avLst/>
          </a:prstGeom>
        </p:spPr>
        <p:txBody>
          <a:bodyPr vert="horz" lIns="91440" tIns="45720" rIns="91440" bIns="45720" rtlCol="0" anchor="ctr">
            <a:normAutofit/>
          </a:bodyPr>
          <a:lstStyle/>
          <a:p>
            <a:pPr algn="r">
              <a:spcAft>
                <a:spcPts val="600"/>
              </a:spcAft>
            </a:pPr>
            <a:fld id="{81D60167-4931-47E6-BA6A-407CBD079E47}" type="slidenum">
              <a:rPr lang="en-US" smtClean="0">
                <a:solidFill>
                  <a:schemeClr val="tx1">
                    <a:tint val="75000"/>
                  </a:schemeClr>
                </a:solidFill>
                <a:latin typeface="+mn-lt"/>
                <a:cs typeface="+mn-cs"/>
              </a:rPr>
              <a:pPr algn="r">
                <a:spcAft>
                  <a:spcPts val="600"/>
                </a:spcAft>
              </a:pPr>
              <a:t>4</a:t>
            </a:fld>
            <a:endParaRPr lang="en-US">
              <a:solidFill>
                <a:schemeClr val="tx1">
                  <a:tint val="75000"/>
                </a:schemeClr>
              </a:solidFill>
              <a:latin typeface="+mn-lt"/>
              <a:cs typeface="+mn-cs"/>
            </a:endParaRPr>
          </a:p>
        </p:txBody>
      </p:sp>
      <p:sp>
        <p:nvSpPr>
          <p:cNvPr id="4" name="Rectangle: Diagonal Corners Rounded 3">
            <a:extLst>
              <a:ext uri="{FF2B5EF4-FFF2-40B4-BE49-F238E27FC236}">
                <a16:creationId xmlns:a16="http://schemas.microsoft.com/office/drawing/2014/main" id="{D213F28F-C68E-3ACE-5123-71F3DB126AE9}"/>
              </a:ext>
            </a:extLst>
          </p:cNvPr>
          <p:cNvSpPr/>
          <p:nvPr/>
        </p:nvSpPr>
        <p:spPr>
          <a:xfrm>
            <a:off x="2143852" y="1295400"/>
            <a:ext cx="8087607" cy="4839131"/>
          </a:xfrm>
          <a:prstGeom prst="round2DiagRect">
            <a:avLst/>
          </a:prstGeom>
          <a:solidFill>
            <a:schemeClr val="accent4">
              <a:lumMod val="20000"/>
              <a:lumOff val="80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rPr>
              <a:t>What is Network Intrusion Detection System (NIDS)?</a:t>
            </a:r>
          </a:p>
          <a:p>
            <a:r>
              <a:rPr lang="en-US" sz="2000" dirty="0">
                <a:solidFill>
                  <a:schemeClr val="tx1"/>
                </a:solidFill>
              </a:rPr>
              <a:t>A Network Intrusion Detection System (NIDS) monitors network traffic for suspicious activity and alerts the system or network administrator. It's an essential component of network security, helping to identify and mitigate threats such as unauthorized access, malware, and denial-of-service attacks.</a:t>
            </a:r>
          </a:p>
          <a:p>
            <a:endParaRPr lang="en-US" sz="2000" dirty="0">
              <a:solidFill>
                <a:schemeClr val="tx1"/>
              </a:solidFill>
            </a:endParaRPr>
          </a:p>
          <a:p>
            <a:r>
              <a:rPr lang="en-US" sz="2000" b="1" dirty="0">
                <a:solidFill>
                  <a:schemeClr val="tx1"/>
                </a:solidFill>
              </a:rPr>
              <a:t>Why is NIDS important?</a:t>
            </a:r>
          </a:p>
          <a:p>
            <a:r>
              <a:rPr lang="en-US" sz="2000" dirty="0">
                <a:solidFill>
                  <a:schemeClr val="tx1"/>
                </a:solidFill>
              </a:rPr>
              <a:t>With the increasing complexity and frequency of cyber attacks, having a robust NIDS is critical for protecting network infrastructure and sensitive data. NIDS can help detect intrusions in real-time, allowing for quick responses to potential threats.</a:t>
            </a:r>
          </a:p>
        </p:txBody>
      </p:sp>
    </p:spTree>
    <p:extLst>
      <p:ext uri="{BB962C8B-B14F-4D97-AF65-F5344CB8AC3E}">
        <p14:creationId xmlns:p14="http://schemas.microsoft.com/office/powerpoint/2010/main" val="1054902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6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2667000" y="464463"/>
            <a:ext cx="5944091" cy="1135737"/>
          </a:xfrm>
          <a:prstGeom prst="rect">
            <a:avLst/>
          </a:prstGeom>
        </p:spPr>
        <p:txBody>
          <a:bodyPr vert="horz" lIns="91440" tIns="45720" rIns="91440" bIns="45720" rtlCol="0" anchor="ctr">
            <a:normAutofit fontScale="90000"/>
          </a:bodyPr>
          <a:lstStyle/>
          <a:p>
            <a:pPr algn="ctr"/>
            <a:r>
              <a:rPr lang="en-US" sz="3600" b="1"/>
              <a:t>Network Intrusion Detection System (NIDS)</a:t>
            </a:r>
            <a:endParaRPr lang="de-DE" i="0" dirty="0">
              <a:solidFill>
                <a:srgbClr val="2D2D2D"/>
              </a:solidFill>
              <a:effectLst/>
              <a:highlight>
                <a:srgbClr val="FFFFFF"/>
              </a:highlight>
              <a:latin typeface="ProximaNovaA-Thin"/>
            </a:endParaRPr>
          </a:p>
        </p:txBody>
      </p:sp>
      <p:sp>
        <p:nvSpPr>
          <p:cNvPr id="3" name="object 3"/>
          <p:cNvSpPr txBox="1"/>
          <p:nvPr/>
        </p:nvSpPr>
        <p:spPr>
          <a:xfrm>
            <a:off x="751353" y="1567639"/>
            <a:ext cx="10983447" cy="4252635"/>
          </a:xfrm>
          <a:prstGeom prst="rect">
            <a:avLst/>
          </a:prstGeom>
        </p:spPr>
        <p:txBody>
          <a:bodyPr vert="horz" lIns="91440" tIns="45720" rIns="91440" bIns="45720" rtlCol="0">
            <a:normAutofit/>
          </a:bodyPr>
          <a:lstStyle/>
          <a:p>
            <a:endParaRPr lang="en-US" sz="2400" dirty="0"/>
          </a:p>
        </p:txBody>
      </p:sp>
      <p:grpSp>
        <p:nvGrpSpPr>
          <p:cNvPr id="78" name="Group 7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2" name="Rectangle 7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3" name="Picture 22" descr="Text&#10;&#10;Description automatically generated">
            <a:extLst>
              <a:ext uri="{FF2B5EF4-FFF2-40B4-BE49-F238E27FC236}">
                <a16:creationId xmlns:a16="http://schemas.microsoft.com/office/drawing/2014/main" id="{23FE107B-3E31-3F90-1E84-41A9B2AD42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161" y="-457200"/>
            <a:ext cx="3703936" cy="1935307"/>
          </a:xfrm>
          <a:prstGeom prst="rect">
            <a:avLst/>
          </a:prstGeom>
        </p:spPr>
      </p:pic>
      <p:sp>
        <p:nvSpPr>
          <p:cNvPr id="8" name="object 8"/>
          <p:cNvSpPr txBox="1">
            <a:spLocks noGrp="1"/>
          </p:cNvSpPr>
          <p:nvPr>
            <p:ph type="dt" sz="half" idx="6"/>
          </p:nvPr>
        </p:nvSpPr>
        <p:spPr>
          <a:xfrm>
            <a:off x="3039775" y="5753512"/>
            <a:ext cx="7171025" cy="466163"/>
          </a:xfrm>
          <a:prstGeom prst="rect">
            <a:avLst/>
          </a:prstGeom>
        </p:spPr>
        <p:txBody>
          <a:bodyPr vert="horz" lIns="91440" tIns="45720" rIns="91440" bIns="45720" rtlCol="0" anchor="ctr">
            <a:normAutofit/>
          </a:bodyPr>
          <a:lstStyle/>
          <a:p>
            <a:pPr>
              <a:lnSpc>
                <a:spcPct val="90000"/>
              </a:lnSpc>
              <a:spcAft>
                <a:spcPts val="600"/>
              </a:spcAft>
            </a:pPr>
            <a:r>
              <a:rPr lang="en-US" sz="1100" dirty="0">
                <a:solidFill>
                  <a:schemeClr val="tx1">
                    <a:lumMod val="65000"/>
                    <a:lumOff val="35000"/>
                  </a:schemeClr>
                </a:solidFill>
              </a:rPr>
              <a:t>Source: https://w-learningeducation.blogspot.com/2017/05/what-is-ids-nids-network-security.html</a:t>
            </a:r>
            <a:endParaRPr lang="en-US" sz="900" spc="-5" dirty="0">
              <a:solidFill>
                <a:schemeClr val="tx1">
                  <a:lumMod val="65000"/>
                  <a:lumOff val="35000"/>
                </a:schemeClr>
              </a:solidFill>
              <a:latin typeface="+mn-lt"/>
              <a:cs typeface="+mn-cs"/>
            </a:endParaRPr>
          </a:p>
        </p:txBody>
      </p:sp>
      <p:grpSp>
        <p:nvGrpSpPr>
          <p:cNvPr id="75" name="Group 7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6" name="Isosceles Triangle 7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bject 7"/>
          <p:cNvSpPr txBox="1">
            <a:spLocks noGrp="1"/>
          </p:cNvSpPr>
          <p:nvPr>
            <p:ph type="ftr" sz="quarter" idx="5"/>
          </p:nvPr>
        </p:nvSpPr>
        <p:spPr>
          <a:xfrm>
            <a:off x="4038600" y="6356350"/>
            <a:ext cx="4114800" cy="365125"/>
          </a:xfrm>
          <a:prstGeom prst="rect">
            <a:avLst/>
          </a:prstGeom>
        </p:spPr>
        <p:txBody>
          <a:bodyPr vert="horz" lIns="91440" tIns="45720" rIns="91440" bIns="45720" rtlCol="0" anchor="ctr">
            <a:normAutofit/>
          </a:bodyPr>
          <a:lstStyle/>
          <a:p>
            <a:pPr algn="ctr">
              <a:spcAft>
                <a:spcPts val="600"/>
              </a:spcAft>
            </a:pPr>
            <a:r>
              <a:rPr lang="en-US" sz="1200" kern="1200" dirty="0">
                <a:solidFill>
                  <a:schemeClr val="tx1">
                    <a:lumMod val="75000"/>
                    <a:lumOff val="25000"/>
                  </a:schemeClr>
                </a:solidFill>
                <a:latin typeface="+mn-lt"/>
                <a:ea typeface="+mn-ea"/>
                <a:cs typeface="+mn-cs"/>
              </a:rPr>
              <a:t>1</a:t>
            </a:r>
            <a:r>
              <a:rPr lang="en-US" sz="1200" dirty="0">
                <a:solidFill>
                  <a:schemeClr val="tx1">
                    <a:lumMod val="75000"/>
                    <a:lumOff val="25000"/>
                  </a:schemeClr>
                </a:solidFill>
                <a:latin typeface="+mn-lt"/>
                <a:cs typeface="+mn-cs"/>
              </a:rPr>
              <a:t>7</a:t>
            </a:r>
            <a:r>
              <a:rPr lang="en-US" sz="1200" kern="1200" dirty="0">
                <a:solidFill>
                  <a:schemeClr val="tx1">
                    <a:lumMod val="75000"/>
                    <a:lumOff val="25000"/>
                  </a:schemeClr>
                </a:solidFill>
                <a:latin typeface="+mn-lt"/>
                <a:ea typeface="+mn-ea"/>
                <a:cs typeface="+mn-cs"/>
              </a:rPr>
              <a:t>/7/2024</a:t>
            </a:r>
          </a:p>
        </p:txBody>
      </p:sp>
      <p:sp>
        <p:nvSpPr>
          <p:cNvPr id="9" name="object 9"/>
          <p:cNvSpPr txBox="1">
            <a:spLocks noGrp="1"/>
          </p:cNvSpPr>
          <p:nvPr>
            <p:ph type="sldNum" sz="quarter" idx="7"/>
          </p:nvPr>
        </p:nvSpPr>
        <p:spPr>
          <a:xfrm>
            <a:off x="8805333" y="6356350"/>
            <a:ext cx="2743200" cy="365125"/>
          </a:xfrm>
          <a:prstGeom prst="rect">
            <a:avLst/>
          </a:prstGeom>
        </p:spPr>
        <p:txBody>
          <a:bodyPr vert="horz" lIns="91440" tIns="45720" rIns="91440" bIns="45720" rtlCol="0" anchor="ctr">
            <a:normAutofit/>
          </a:bodyPr>
          <a:lstStyle/>
          <a:p>
            <a:pPr algn="r">
              <a:spcAft>
                <a:spcPts val="600"/>
              </a:spcAft>
            </a:pPr>
            <a:fld id="{81D60167-4931-47E6-BA6A-407CBD079E47}" type="slidenum">
              <a:rPr lang="en-US" smtClean="0">
                <a:solidFill>
                  <a:schemeClr val="tx1">
                    <a:tint val="75000"/>
                  </a:schemeClr>
                </a:solidFill>
                <a:latin typeface="+mn-lt"/>
                <a:cs typeface="+mn-cs"/>
              </a:rPr>
              <a:pPr algn="r">
                <a:spcAft>
                  <a:spcPts val="600"/>
                </a:spcAft>
              </a:pPr>
              <a:t>5</a:t>
            </a:fld>
            <a:endParaRPr lang="en-US">
              <a:solidFill>
                <a:schemeClr val="tx1">
                  <a:tint val="75000"/>
                </a:schemeClr>
              </a:solidFill>
              <a:latin typeface="+mn-lt"/>
              <a:cs typeface="+mn-cs"/>
            </a:endParaRPr>
          </a:p>
        </p:txBody>
      </p:sp>
      <p:pic>
        <p:nvPicPr>
          <p:cNvPr id="5" name="Picture 4" descr="A diagram of a historical flow database&#10;&#10;Description automatically generated">
            <a:extLst>
              <a:ext uri="{FF2B5EF4-FFF2-40B4-BE49-F238E27FC236}">
                <a16:creationId xmlns:a16="http://schemas.microsoft.com/office/drawing/2014/main" id="{A9BD2F5B-0651-499E-E93A-1F19DC977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2429" y="1819188"/>
            <a:ext cx="7285785" cy="3934324"/>
          </a:xfrm>
          <a:prstGeom prst="rect">
            <a:avLst/>
          </a:prstGeom>
        </p:spPr>
      </p:pic>
    </p:spTree>
    <p:extLst>
      <p:ext uri="{BB962C8B-B14F-4D97-AF65-F5344CB8AC3E}">
        <p14:creationId xmlns:p14="http://schemas.microsoft.com/office/powerpoint/2010/main" val="38710639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6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3505200" y="355007"/>
            <a:ext cx="5030182" cy="818583"/>
          </a:xfrm>
          <a:prstGeom prst="rect">
            <a:avLst/>
          </a:prstGeom>
        </p:spPr>
        <p:txBody>
          <a:bodyPr vert="horz" lIns="91440" tIns="45720" rIns="91440" bIns="45720" rtlCol="0" anchor="ctr">
            <a:normAutofit/>
          </a:bodyPr>
          <a:lstStyle/>
          <a:p>
            <a:pPr algn="ctr"/>
            <a:r>
              <a:rPr kumimoji="0" lang="en-US" sz="3600" b="1" i="0" u="none" strike="noStrike" kern="0" cap="none" spc="0" normalizeH="0" baseline="0" noProof="0" dirty="0">
                <a:ln>
                  <a:noFill/>
                </a:ln>
                <a:solidFill>
                  <a:prstClr val="black"/>
                </a:solidFill>
                <a:effectLst/>
                <a:uLnTx/>
                <a:uFillTx/>
                <a:latin typeface="Calibri Light"/>
                <a:ea typeface="+mj-ea"/>
                <a:cs typeface="Calibri Light"/>
              </a:rPr>
              <a:t>Where is it used?</a:t>
            </a:r>
            <a:endParaRPr lang="de-DE" b="1" i="0" dirty="0">
              <a:solidFill>
                <a:srgbClr val="2D2D2D"/>
              </a:solidFill>
              <a:effectLst/>
              <a:highlight>
                <a:srgbClr val="FFFFFF"/>
              </a:highlight>
              <a:latin typeface="ProximaNovaA-Thin"/>
            </a:endParaRPr>
          </a:p>
        </p:txBody>
      </p:sp>
      <p:grpSp>
        <p:nvGrpSpPr>
          <p:cNvPr id="78" name="Group 7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2" name="Rectangle 7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3" name="Picture 22" descr="Text&#10;&#10;Description automatically generated">
            <a:extLst>
              <a:ext uri="{FF2B5EF4-FFF2-40B4-BE49-F238E27FC236}">
                <a16:creationId xmlns:a16="http://schemas.microsoft.com/office/drawing/2014/main" id="{23FE107B-3E31-3F90-1E84-41A9B2AD42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161" y="-457200"/>
            <a:ext cx="3703936" cy="1935307"/>
          </a:xfrm>
          <a:prstGeom prst="rect">
            <a:avLst/>
          </a:prstGeom>
        </p:spPr>
      </p:pic>
      <p:grpSp>
        <p:nvGrpSpPr>
          <p:cNvPr id="75" name="Group 7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6" name="Isosceles Triangle 7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bject 7"/>
          <p:cNvSpPr txBox="1">
            <a:spLocks noGrp="1"/>
          </p:cNvSpPr>
          <p:nvPr>
            <p:ph type="ftr" sz="quarter" idx="5"/>
          </p:nvPr>
        </p:nvSpPr>
        <p:spPr>
          <a:xfrm>
            <a:off x="4038600" y="6356350"/>
            <a:ext cx="4114800" cy="365125"/>
          </a:xfrm>
          <a:prstGeom prst="rect">
            <a:avLst/>
          </a:prstGeom>
        </p:spPr>
        <p:txBody>
          <a:bodyPr vert="horz" lIns="91440" tIns="45720" rIns="91440" bIns="45720" rtlCol="0" anchor="ctr">
            <a:normAutofit/>
          </a:bodyPr>
          <a:lstStyle/>
          <a:p>
            <a:pPr algn="ctr">
              <a:spcAft>
                <a:spcPts val="600"/>
              </a:spcAft>
            </a:pPr>
            <a:r>
              <a:rPr lang="en-US" dirty="0">
                <a:solidFill>
                  <a:schemeClr val="tx1">
                    <a:tint val="75000"/>
                  </a:schemeClr>
                </a:solidFill>
                <a:latin typeface="+mn-lt"/>
                <a:cs typeface="+mn-cs"/>
              </a:rPr>
              <a:t>17</a:t>
            </a:r>
            <a:r>
              <a:rPr lang="en-US" kern="1200" dirty="0">
                <a:solidFill>
                  <a:schemeClr val="tx1">
                    <a:tint val="75000"/>
                  </a:schemeClr>
                </a:solidFill>
                <a:latin typeface="+mn-lt"/>
                <a:ea typeface="+mn-ea"/>
                <a:cs typeface="+mn-cs"/>
              </a:rPr>
              <a:t>/7/2024</a:t>
            </a:r>
          </a:p>
        </p:txBody>
      </p:sp>
      <p:sp>
        <p:nvSpPr>
          <p:cNvPr id="9" name="object 9"/>
          <p:cNvSpPr txBox="1">
            <a:spLocks noGrp="1"/>
          </p:cNvSpPr>
          <p:nvPr>
            <p:ph type="sldNum" sz="quarter" idx="7"/>
          </p:nvPr>
        </p:nvSpPr>
        <p:spPr>
          <a:xfrm>
            <a:off x="8805333" y="6356350"/>
            <a:ext cx="2743200" cy="365125"/>
          </a:xfrm>
          <a:prstGeom prst="rect">
            <a:avLst/>
          </a:prstGeom>
        </p:spPr>
        <p:txBody>
          <a:bodyPr vert="horz" lIns="91440" tIns="45720" rIns="91440" bIns="45720" rtlCol="0" anchor="ctr">
            <a:normAutofit/>
          </a:bodyPr>
          <a:lstStyle/>
          <a:p>
            <a:pPr algn="r">
              <a:spcAft>
                <a:spcPts val="600"/>
              </a:spcAft>
            </a:pPr>
            <a:fld id="{81D60167-4931-47E6-BA6A-407CBD079E47}" type="slidenum">
              <a:rPr lang="en-US" smtClean="0">
                <a:solidFill>
                  <a:schemeClr val="tx1">
                    <a:tint val="75000"/>
                  </a:schemeClr>
                </a:solidFill>
                <a:latin typeface="+mn-lt"/>
                <a:cs typeface="+mn-cs"/>
              </a:rPr>
              <a:pPr algn="r">
                <a:spcAft>
                  <a:spcPts val="600"/>
                </a:spcAft>
              </a:pPr>
              <a:t>6</a:t>
            </a:fld>
            <a:endParaRPr lang="en-US">
              <a:solidFill>
                <a:schemeClr val="tx1">
                  <a:tint val="75000"/>
                </a:schemeClr>
              </a:solidFill>
              <a:latin typeface="+mn-lt"/>
              <a:cs typeface="+mn-cs"/>
            </a:endParaRPr>
          </a:p>
        </p:txBody>
      </p:sp>
      <p:pic>
        <p:nvPicPr>
          <p:cNvPr id="5" name="Picture 4" descr="A diagram of information on a computer&#10;&#10;Description automatically generated">
            <a:extLst>
              <a:ext uri="{FF2B5EF4-FFF2-40B4-BE49-F238E27FC236}">
                <a16:creationId xmlns:a16="http://schemas.microsoft.com/office/drawing/2014/main" id="{C02AA930-6A32-4C4C-65C5-6F3DE5B09D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409" y="1110295"/>
            <a:ext cx="9180592" cy="5246054"/>
          </a:xfrm>
          <a:prstGeom prst="rect">
            <a:avLst/>
          </a:prstGeom>
        </p:spPr>
      </p:pic>
    </p:spTree>
    <p:extLst>
      <p:ext uri="{BB962C8B-B14F-4D97-AF65-F5344CB8AC3E}">
        <p14:creationId xmlns:p14="http://schemas.microsoft.com/office/powerpoint/2010/main" val="7108631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6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8" name="Group 7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2" name="Rectangle 7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3" name="Picture 22" descr="Text&#10;&#10;Description automatically generated">
            <a:extLst>
              <a:ext uri="{FF2B5EF4-FFF2-40B4-BE49-F238E27FC236}">
                <a16:creationId xmlns:a16="http://schemas.microsoft.com/office/drawing/2014/main" id="{23FE107B-3E31-3F90-1E84-41A9B2AD42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161" y="-457200"/>
            <a:ext cx="3703936" cy="1935307"/>
          </a:xfrm>
          <a:prstGeom prst="rect">
            <a:avLst/>
          </a:prstGeom>
        </p:spPr>
      </p:pic>
      <p:grpSp>
        <p:nvGrpSpPr>
          <p:cNvPr id="75" name="Group 7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6" name="Isosceles Triangle 7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bject 7"/>
          <p:cNvSpPr txBox="1">
            <a:spLocks noGrp="1"/>
          </p:cNvSpPr>
          <p:nvPr>
            <p:ph type="ftr" sz="quarter" idx="5"/>
          </p:nvPr>
        </p:nvSpPr>
        <p:spPr>
          <a:xfrm>
            <a:off x="4038600" y="6416675"/>
            <a:ext cx="4114800" cy="365125"/>
          </a:xfrm>
          <a:prstGeom prst="rect">
            <a:avLst/>
          </a:prstGeom>
        </p:spPr>
        <p:txBody>
          <a:bodyPr vert="horz" lIns="91440" tIns="45720" rIns="91440" bIns="45720" rtlCol="0" anchor="ctr">
            <a:normAutofit/>
          </a:bodyPr>
          <a:lstStyle/>
          <a:p>
            <a:pPr algn="ctr">
              <a:spcAft>
                <a:spcPts val="600"/>
              </a:spcAft>
            </a:pPr>
            <a:r>
              <a:rPr lang="en-US" dirty="0">
                <a:solidFill>
                  <a:schemeClr val="tx1">
                    <a:tint val="75000"/>
                  </a:schemeClr>
                </a:solidFill>
                <a:latin typeface="+mn-lt"/>
                <a:cs typeface="+mn-cs"/>
              </a:rPr>
              <a:t>17</a:t>
            </a:r>
            <a:r>
              <a:rPr lang="en-US" kern="1200" dirty="0">
                <a:solidFill>
                  <a:schemeClr val="tx1">
                    <a:tint val="75000"/>
                  </a:schemeClr>
                </a:solidFill>
                <a:latin typeface="+mn-lt"/>
                <a:ea typeface="+mn-ea"/>
                <a:cs typeface="+mn-cs"/>
              </a:rPr>
              <a:t>/7/2024</a:t>
            </a:r>
          </a:p>
        </p:txBody>
      </p:sp>
      <p:sp>
        <p:nvSpPr>
          <p:cNvPr id="9" name="object 9"/>
          <p:cNvSpPr txBox="1">
            <a:spLocks noGrp="1"/>
          </p:cNvSpPr>
          <p:nvPr>
            <p:ph type="sldNum" sz="quarter" idx="7"/>
          </p:nvPr>
        </p:nvSpPr>
        <p:spPr>
          <a:xfrm>
            <a:off x="8805333" y="6356350"/>
            <a:ext cx="2743200" cy="365125"/>
          </a:xfrm>
          <a:prstGeom prst="rect">
            <a:avLst/>
          </a:prstGeom>
        </p:spPr>
        <p:txBody>
          <a:bodyPr vert="horz" lIns="91440" tIns="45720" rIns="91440" bIns="45720" rtlCol="0" anchor="ctr">
            <a:normAutofit/>
          </a:bodyPr>
          <a:lstStyle/>
          <a:p>
            <a:pPr algn="r">
              <a:spcAft>
                <a:spcPts val="600"/>
              </a:spcAft>
            </a:pPr>
            <a:fld id="{81D60167-4931-47E6-BA6A-407CBD079E47}" type="slidenum">
              <a:rPr lang="en-US" smtClean="0">
                <a:solidFill>
                  <a:schemeClr val="tx1">
                    <a:tint val="75000"/>
                  </a:schemeClr>
                </a:solidFill>
                <a:latin typeface="+mn-lt"/>
                <a:cs typeface="+mn-cs"/>
              </a:rPr>
              <a:pPr algn="r">
                <a:spcAft>
                  <a:spcPts val="600"/>
                </a:spcAft>
              </a:pPr>
              <a:t>7</a:t>
            </a:fld>
            <a:endParaRPr lang="en-US">
              <a:solidFill>
                <a:schemeClr val="tx1">
                  <a:tint val="75000"/>
                </a:schemeClr>
              </a:solidFill>
              <a:latin typeface="+mn-lt"/>
              <a:cs typeface="+mn-cs"/>
            </a:endParaRPr>
          </a:p>
        </p:txBody>
      </p:sp>
      <p:pic>
        <p:nvPicPr>
          <p:cNvPr id="5" name="Picture 4">
            <a:extLst>
              <a:ext uri="{FF2B5EF4-FFF2-40B4-BE49-F238E27FC236}">
                <a16:creationId xmlns:a16="http://schemas.microsoft.com/office/drawing/2014/main" id="{39D853C3-ED1D-9AAA-FBBD-CF1F61864B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78220" y="762000"/>
            <a:ext cx="9152827" cy="5638801"/>
          </a:xfrm>
          <a:prstGeom prst="rect">
            <a:avLst/>
          </a:prstGeom>
        </p:spPr>
      </p:pic>
      <p:sp>
        <p:nvSpPr>
          <p:cNvPr id="2" name="object 2"/>
          <p:cNvSpPr txBox="1">
            <a:spLocks noGrp="1"/>
          </p:cNvSpPr>
          <p:nvPr>
            <p:ph type="title"/>
          </p:nvPr>
        </p:nvSpPr>
        <p:spPr>
          <a:xfrm>
            <a:off x="2895600" y="102055"/>
            <a:ext cx="7162800" cy="818583"/>
          </a:xfrm>
          <a:prstGeom prst="rect">
            <a:avLst/>
          </a:prstGeom>
        </p:spPr>
        <p:txBody>
          <a:bodyPr vert="horz" lIns="91440" tIns="45720" rIns="91440" bIns="45720" rtlCol="0" anchor="ctr">
            <a:noAutofit/>
          </a:bodyPr>
          <a:lstStyle/>
          <a:p>
            <a:r>
              <a:rPr lang="en-US" sz="3000" b="1" dirty="0"/>
              <a:t>History of Intrusion Detection Systems (IDS):</a:t>
            </a:r>
          </a:p>
        </p:txBody>
      </p:sp>
    </p:spTree>
    <p:extLst>
      <p:ext uri="{BB962C8B-B14F-4D97-AF65-F5344CB8AC3E}">
        <p14:creationId xmlns:p14="http://schemas.microsoft.com/office/powerpoint/2010/main" val="18945207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6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3962400" y="231001"/>
            <a:ext cx="5030182" cy="1135737"/>
          </a:xfrm>
          <a:prstGeom prst="rect">
            <a:avLst/>
          </a:prstGeom>
        </p:spPr>
        <p:txBody>
          <a:bodyPr vert="horz" lIns="91440" tIns="45720" rIns="91440" bIns="45720" rtlCol="0" anchor="ctr">
            <a:normAutofit/>
          </a:bodyPr>
          <a:lstStyle/>
          <a:p>
            <a:r>
              <a:rPr lang="en-US" sz="3600" b="1" dirty="0"/>
              <a:t>NSL-KDD Dataset</a:t>
            </a:r>
            <a:endParaRPr lang="en-US" sz="3600" dirty="0"/>
          </a:p>
        </p:txBody>
      </p:sp>
      <p:grpSp>
        <p:nvGrpSpPr>
          <p:cNvPr id="78" name="Group 7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2" name="Rectangle 7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3" name="Picture 22" descr="Text&#10;&#10;Description automatically generated">
            <a:extLst>
              <a:ext uri="{FF2B5EF4-FFF2-40B4-BE49-F238E27FC236}">
                <a16:creationId xmlns:a16="http://schemas.microsoft.com/office/drawing/2014/main" id="{23FE107B-3E31-3F90-1E84-41A9B2AD42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161" y="-457200"/>
            <a:ext cx="3703936" cy="1935307"/>
          </a:xfrm>
          <a:prstGeom prst="rect">
            <a:avLst/>
          </a:prstGeom>
        </p:spPr>
      </p:pic>
      <p:grpSp>
        <p:nvGrpSpPr>
          <p:cNvPr id="75" name="Group 7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6" name="Isosceles Triangle 7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bject 7"/>
          <p:cNvSpPr txBox="1">
            <a:spLocks noGrp="1"/>
          </p:cNvSpPr>
          <p:nvPr>
            <p:ph type="ftr" sz="quarter" idx="5"/>
          </p:nvPr>
        </p:nvSpPr>
        <p:spPr>
          <a:xfrm>
            <a:off x="4038600" y="6356350"/>
            <a:ext cx="4114800" cy="365125"/>
          </a:xfrm>
          <a:prstGeom prst="rect">
            <a:avLst/>
          </a:prstGeom>
        </p:spPr>
        <p:txBody>
          <a:bodyPr vert="horz" lIns="91440" tIns="45720" rIns="91440" bIns="45720" rtlCol="0" anchor="ctr">
            <a:normAutofit/>
          </a:bodyPr>
          <a:lstStyle/>
          <a:p>
            <a:pPr algn="ctr">
              <a:spcAft>
                <a:spcPts val="600"/>
              </a:spcAft>
            </a:pPr>
            <a:r>
              <a:rPr lang="en-US" dirty="0">
                <a:solidFill>
                  <a:schemeClr val="tx1">
                    <a:tint val="75000"/>
                  </a:schemeClr>
                </a:solidFill>
                <a:latin typeface="+mn-lt"/>
                <a:cs typeface="+mn-cs"/>
              </a:rPr>
              <a:t>17</a:t>
            </a:r>
            <a:r>
              <a:rPr lang="en-US" kern="1200" dirty="0">
                <a:solidFill>
                  <a:schemeClr val="tx1">
                    <a:tint val="75000"/>
                  </a:schemeClr>
                </a:solidFill>
                <a:latin typeface="+mn-lt"/>
                <a:ea typeface="+mn-ea"/>
                <a:cs typeface="+mn-cs"/>
              </a:rPr>
              <a:t>/7/2024</a:t>
            </a:r>
          </a:p>
        </p:txBody>
      </p:sp>
      <p:sp>
        <p:nvSpPr>
          <p:cNvPr id="9" name="object 9"/>
          <p:cNvSpPr txBox="1">
            <a:spLocks noGrp="1"/>
          </p:cNvSpPr>
          <p:nvPr>
            <p:ph type="sldNum" sz="quarter" idx="7"/>
          </p:nvPr>
        </p:nvSpPr>
        <p:spPr>
          <a:xfrm>
            <a:off x="8805333" y="6356350"/>
            <a:ext cx="2743200" cy="365125"/>
          </a:xfrm>
          <a:prstGeom prst="rect">
            <a:avLst/>
          </a:prstGeom>
        </p:spPr>
        <p:txBody>
          <a:bodyPr vert="horz" lIns="91440" tIns="45720" rIns="91440" bIns="45720" rtlCol="0" anchor="ctr">
            <a:normAutofit/>
          </a:bodyPr>
          <a:lstStyle/>
          <a:p>
            <a:pPr algn="r">
              <a:spcAft>
                <a:spcPts val="600"/>
              </a:spcAft>
            </a:pPr>
            <a:fld id="{81D60167-4931-47E6-BA6A-407CBD079E47}" type="slidenum">
              <a:rPr lang="en-US" smtClean="0">
                <a:solidFill>
                  <a:schemeClr val="tx1">
                    <a:tint val="75000"/>
                  </a:schemeClr>
                </a:solidFill>
                <a:latin typeface="+mn-lt"/>
                <a:cs typeface="+mn-cs"/>
              </a:rPr>
              <a:pPr algn="r">
                <a:spcAft>
                  <a:spcPts val="600"/>
                </a:spcAft>
              </a:pPr>
              <a:t>8</a:t>
            </a:fld>
            <a:endParaRPr lang="en-US">
              <a:solidFill>
                <a:schemeClr val="tx1">
                  <a:tint val="75000"/>
                </a:schemeClr>
              </a:solidFill>
              <a:latin typeface="+mn-lt"/>
              <a:cs typeface="+mn-cs"/>
            </a:endParaRPr>
          </a:p>
        </p:txBody>
      </p:sp>
      <p:sp>
        <p:nvSpPr>
          <p:cNvPr id="4" name="Rectangle: Diagonal Corners Rounded 3">
            <a:extLst>
              <a:ext uri="{FF2B5EF4-FFF2-40B4-BE49-F238E27FC236}">
                <a16:creationId xmlns:a16="http://schemas.microsoft.com/office/drawing/2014/main" id="{F2FD23B8-8B4B-7726-9452-0F8E8A0D1325}"/>
              </a:ext>
            </a:extLst>
          </p:cNvPr>
          <p:cNvSpPr/>
          <p:nvPr/>
        </p:nvSpPr>
        <p:spPr>
          <a:xfrm>
            <a:off x="2052196" y="1320223"/>
            <a:ext cx="8087607" cy="4839131"/>
          </a:xfrm>
          <a:prstGeom prst="round2DiagRect">
            <a:avLst/>
          </a:prstGeom>
          <a:solidFill>
            <a:schemeClr val="accent4">
              <a:lumMod val="20000"/>
              <a:lumOff val="80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The NSL-KDD dataset, developed by the Canadian Institute for Cybersecurity at the </a:t>
            </a:r>
            <a:r>
              <a:rPr lang="en-US" sz="2200" b="1" dirty="0">
                <a:solidFill>
                  <a:schemeClr val="tx1"/>
                </a:solidFill>
              </a:rPr>
              <a:t>University of New Brunswick</a:t>
            </a:r>
            <a:r>
              <a:rPr lang="en-US" sz="2200" dirty="0">
                <a:solidFill>
                  <a:schemeClr val="tx1"/>
                </a:solidFill>
              </a:rPr>
              <a:t>, improves upon the KDD'99 dataset by removing redundant records, ensuring no duplicate records in the test set, and balancing record distribution by difficulty. It includes files in ARFF</a:t>
            </a:r>
            <a:r>
              <a:rPr lang="de-DE" sz="2200" dirty="0">
                <a:solidFill>
                  <a:schemeClr val="tx1"/>
                </a:solidFill>
              </a:rPr>
              <a:t> (Attribute-Relation File Format)</a:t>
            </a:r>
            <a:r>
              <a:rPr lang="en-US" sz="2200" dirty="0">
                <a:solidFill>
                  <a:schemeClr val="tx1"/>
                </a:solidFill>
              </a:rPr>
              <a:t> and CSV </a:t>
            </a:r>
            <a:r>
              <a:rPr lang="de-DE" sz="2200" dirty="0">
                <a:solidFill>
                  <a:schemeClr val="tx1"/>
                </a:solidFill>
              </a:rPr>
              <a:t>(Comma-Separated Values) </a:t>
            </a:r>
            <a:r>
              <a:rPr lang="en-US" sz="2200" dirty="0">
                <a:solidFill>
                  <a:schemeClr val="tx1"/>
                </a:solidFill>
              </a:rPr>
              <a:t>formats for training and testing machine learning models. Despite some remaining limitations, it still can be applied as an effective benchmark data set to help researchers compare different intrusion detection methods due to the lack of public datasets in this field. </a:t>
            </a:r>
          </a:p>
        </p:txBody>
      </p:sp>
    </p:spTree>
    <p:extLst>
      <p:ext uri="{BB962C8B-B14F-4D97-AF65-F5344CB8AC3E}">
        <p14:creationId xmlns:p14="http://schemas.microsoft.com/office/powerpoint/2010/main" val="126627744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6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8" name="Group 7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2" name="Rectangle 7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3" name="Picture 22" descr="Text&#10;&#10;Description automatically generated">
            <a:extLst>
              <a:ext uri="{FF2B5EF4-FFF2-40B4-BE49-F238E27FC236}">
                <a16:creationId xmlns:a16="http://schemas.microsoft.com/office/drawing/2014/main" id="{23FE107B-3E31-3F90-1E84-41A9B2AD42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161" y="-457200"/>
            <a:ext cx="3703936" cy="1935307"/>
          </a:xfrm>
          <a:prstGeom prst="rect">
            <a:avLst/>
          </a:prstGeom>
        </p:spPr>
      </p:pic>
      <p:grpSp>
        <p:nvGrpSpPr>
          <p:cNvPr id="75" name="Group 7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6" name="Isosceles Triangle 7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bject 7"/>
          <p:cNvSpPr txBox="1">
            <a:spLocks noGrp="1"/>
          </p:cNvSpPr>
          <p:nvPr>
            <p:ph type="ftr" sz="quarter" idx="5"/>
          </p:nvPr>
        </p:nvSpPr>
        <p:spPr>
          <a:xfrm>
            <a:off x="4038600" y="6356350"/>
            <a:ext cx="4114800" cy="365125"/>
          </a:xfrm>
          <a:prstGeom prst="rect">
            <a:avLst/>
          </a:prstGeom>
        </p:spPr>
        <p:txBody>
          <a:bodyPr vert="horz" lIns="91440" tIns="45720" rIns="91440" bIns="45720" rtlCol="0" anchor="ctr">
            <a:normAutofit/>
          </a:bodyPr>
          <a:lstStyle/>
          <a:p>
            <a:pPr algn="ctr">
              <a:spcAft>
                <a:spcPts val="600"/>
              </a:spcAft>
            </a:pPr>
            <a:r>
              <a:rPr lang="en-US" dirty="0">
                <a:solidFill>
                  <a:schemeClr val="tx1">
                    <a:tint val="75000"/>
                  </a:schemeClr>
                </a:solidFill>
                <a:latin typeface="+mn-lt"/>
                <a:cs typeface="+mn-cs"/>
              </a:rPr>
              <a:t>17</a:t>
            </a:r>
            <a:r>
              <a:rPr lang="en-US" kern="1200" dirty="0">
                <a:solidFill>
                  <a:schemeClr val="tx1">
                    <a:tint val="75000"/>
                  </a:schemeClr>
                </a:solidFill>
                <a:latin typeface="+mn-lt"/>
                <a:ea typeface="+mn-ea"/>
                <a:cs typeface="+mn-cs"/>
              </a:rPr>
              <a:t>/7/2024</a:t>
            </a:r>
          </a:p>
        </p:txBody>
      </p:sp>
      <p:sp>
        <p:nvSpPr>
          <p:cNvPr id="9" name="object 9"/>
          <p:cNvSpPr txBox="1">
            <a:spLocks noGrp="1"/>
          </p:cNvSpPr>
          <p:nvPr>
            <p:ph type="sldNum" sz="quarter" idx="7"/>
          </p:nvPr>
        </p:nvSpPr>
        <p:spPr>
          <a:xfrm>
            <a:off x="8805333" y="6356350"/>
            <a:ext cx="2743200" cy="365125"/>
          </a:xfrm>
          <a:prstGeom prst="rect">
            <a:avLst/>
          </a:prstGeom>
        </p:spPr>
        <p:txBody>
          <a:bodyPr vert="horz" lIns="91440" tIns="45720" rIns="91440" bIns="45720" rtlCol="0" anchor="ctr">
            <a:normAutofit/>
          </a:bodyPr>
          <a:lstStyle/>
          <a:p>
            <a:pPr algn="r">
              <a:spcAft>
                <a:spcPts val="600"/>
              </a:spcAft>
            </a:pPr>
            <a:fld id="{81D60167-4931-47E6-BA6A-407CBD079E47}" type="slidenum">
              <a:rPr lang="en-US" smtClean="0">
                <a:solidFill>
                  <a:schemeClr val="tx1">
                    <a:tint val="75000"/>
                  </a:schemeClr>
                </a:solidFill>
                <a:latin typeface="+mn-lt"/>
                <a:cs typeface="+mn-cs"/>
              </a:rPr>
              <a:pPr algn="r">
                <a:spcAft>
                  <a:spcPts val="600"/>
                </a:spcAft>
              </a:pPr>
              <a:t>9</a:t>
            </a:fld>
            <a:endParaRPr lang="en-US">
              <a:solidFill>
                <a:schemeClr val="tx1">
                  <a:tint val="75000"/>
                </a:schemeClr>
              </a:solidFill>
              <a:latin typeface="+mn-lt"/>
              <a:cs typeface="+mn-cs"/>
            </a:endParaRPr>
          </a:p>
        </p:txBody>
      </p:sp>
      <p:sp>
        <p:nvSpPr>
          <p:cNvPr id="6" name="Title 7">
            <a:extLst>
              <a:ext uri="{FF2B5EF4-FFF2-40B4-BE49-F238E27FC236}">
                <a16:creationId xmlns:a16="http://schemas.microsoft.com/office/drawing/2014/main" id="{47F224B3-CF91-2612-B2B9-7049B8AE32FE}"/>
              </a:ext>
            </a:extLst>
          </p:cNvPr>
          <p:cNvSpPr txBox="1">
            <a:spLocks/>
          </p:cNvSpPr>
          <p:nvPr/>
        </p:nvSpPr>
        <p:spPr>
          <a:xfrm>
            <a:off x="693513" y="2514075"/>
            <a:ext cx="2859681" cy="1107996"/>
          </a:xfrm>
          <a:prstGeom prst="rect">
            <a:avLst/>
          </a:prstGeom>
        </p:spPr>
        <p:txBody>
          <a:bodyPr wrap="square" lIns="0" tIns="0" rIns="0" bIns="0">
            <a:spAutoFit/>
          </a:bodyPr>
          <a:lstStyle>
            <a:lvl1pPr>
              <a:defRPr sz="3600" b="0" i="0">
                <a:solidFill>
                  <a:schemeClr val="tx1"/>
                </a:solidFill>
                <a:latin typeface="Calibri Light"/>
                <a:ea typeface="+mj-ea"/>
                <a:cs typeface="Calibri Light"/>
              </a:defRPr>
            </a:lvl1pPr>
          </a:lstStyle>
          <a:p>
            <a:pPr rtl="0"/>
            <a:r>
              <a:rPr lang="en-US" b="1" kern="1200" spc="-10" dirty="0">
                <a:latin typeface="+mn-lt"/>
                <a:cs typeface="+mj-cs"/>
              </a:rPr>
              <a:t>Problem </a:t>
            </a:r>
          </a:p>
          <a:p>
            <a:pPr rtl="0"/>
            <a:r>
              <a:rPr lang="en-US" b="1" kern="1200" spc="-10" dirty="0">
                <a:latin typeface="+mn-lt"/>
                <a:cs typeface="+mj-cs"/>
              </a:rPr>
              <a:t>Statement</a:t>
            </a:r>
          </a:p>
        </p:txBody>
      </p:sp>
      <p:sp>
        <p:nvSpPr>
          <p:cNvPr id="14" name="Rectangle: Rounded Corners 13">
            <a:extLst>
              <a:ext uri="{FF2B5EF4-FFF2-40B4-BE49-F238E27FC236}">
                <a16:creationId xmlns:a16="http://schemas.microsoft.com/office/drawing/2014/main" id="{D8DC9305-8231-AFC1-3838-C1CBE14F5D75}"/>
              </a:ext>
            </a:extLst>
          </p:cNvPr>
          <p:cNvSpPr/>
          <p:nvPr/>
        </p:nvSpPr>
        <p:spPr>
          <a:xfrm>
            <a:off x="7942378" y="1525515"/>
            <a:ext cx="3763266" cy="4193111"/>
          </a:xfrm>
          <a:prstGeom prst="roundRect">
            <a:avLst/>
          </a:prstGeom>
          <a:solidFill>
            <a:schemeClr val="tx2">
              <a:lumMod val="40000"/>
              <a:lumOff val="6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Font typeface="Arial" panose="020B0604020202020204" pitchFamily="34" charset="0"/>
              <a:buChar char="•"/>
            </a:pPr>
            <a:r>
              <a:rPr lang="en-US" sz="1900" b="1" dirty="0"/>
              <a:t>Limitations of Traditional IDS:</a:t>
            </a:r>
            <a:endParaRPr lang="en-US" sz="1900" dirty="0"/>
          </a:p>
          <a:p>
            <a:pPr marL="742950" lvl="1" indent="-285750">
              <a:lnSpc>
                <a:spcPct val="150000"/>
              </a:lnSpc>
              <a:buFont typeface="Arial" panose="020B0604020202020204" pitchFamily="34" charset="0"/>
              <a:buChar char="•"/>
            </a:pPr>
            <a:r>
              <a:rPr lang="en-US" sz="1900" dirty="0"/>
              <a:t>Traditional Intrusion Detection Systems (IDS) often struggle with adaptability and efficiency, especially in handling large volumes of data and novel attack types.</a:t>
            </a:r>
          </a:p>
        </p:txBody>
      </p:sp>
      <p:sp>
        <p:nvSpPr>
          <p:cNvPr id="15" name="Rectangle: Rounded Corners 14">
            <a:extLst>
              <a:ext uri="{FF2B5EF4-FFF2-40B4-BE49-F238E27FC236}">
                <a16:creationId xmlns:a16="http://schemas.microsoft.com/office/drawing/2014/main" id="{34AFBCCC-235A-B870-F31B-541CEF46E6EC}"/>
              </a:ext>
            </a:extLst>
          </p:cNvPr>
          <p:cNvSpPr/>
          <p:nvPr/>
        </p:nvSpPr>
        <p:spPr>
          <a:xfrm>
            <a:off x="3217123" y="3584982"/>
            <a:ext cx="4529596" cy="2667893"/>
          </a:xfrm>
          <a:prstGeom prst="roundRect">
            <a:avLst/>
          </a:prstGeom>
          <a:solidFill>
            <a:schemeClr val="tx2">
              <a:lumMod val="40000"/>
              <a:lumOff val="6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Font typeface="Arial" panose="020B0604020202020204" pitchFamily="34" charset="0"/>
              <a:buChar char="•"/>
            </a:pPr>
            <a:r>
              <a:rPr lang="en-US" sz="1900" b="1" dirty="0"/>
              <a:t>Need for Enhanced Detection:</a:t>
            </a:r>
          </a:p>
          <a:p>
            <a:pPr marL="742950" lvl="1" indent="-285750">
              <a:lnSpc>
                <a:spcPct val="150000"/>
              </a:lnSpc>
              <a:buFont typeface="Arial" panose="020B0604020202020204" pitchFamily="34" charset="0"/>
              <a:buChar char="•"/>
            </a:pPr>
            <a:r>
              <a:rPr lang="en-US" sz="1900" dirty="0"/>
              <a:t>There is a pressing need for more effective IDS that can accurately detect both known and unknown intrusions with minimal false positives.</a:t>
            </a:r>
          </a:p>
        </p:txBody>
      </p:sp>
      <p:sp>
        <p:nvSpPr>
          <p:cNvPr id="13" name="Rectangle: Rounded Corners 12">
            <a:extLst>
              <a:ext uri="{FF2B5EF4-FFF2-40B4-BE49-F238E27FC236}">
                <a16:creationId xmlns:a16="http://schemas.microsoft.com/office/drawing/2014/main" id="{528315B7-9BFD-56AC-83DA-1221B91266A5}"/>
              </a:ext>
            </a:extLst>
          </p:cNvPr>
          <p:cNvSpPr/>
          <p:nvPr/>
        </p:nvSpPr>
        <p:spPr>
          <a:xfrm>
            <a:off x="3217123" y="955590"/>
            <a:ext cx="4290785" cy="2443921"/>
          </a:xfrm>
          <a:prstGeom prst="roundRect">
            <a:avLst/>
          </a:prstGeom>
          <a:solidFill>
            <a:schemeClr val="tx2">
              <a:lumMod val="40000"/>
              <a:lumOff val="6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en-US" sz="1900" b="1" dirty="0">
                <a:solidFill>
                  <a:schemeClr val="bg1"/>
                </a:solidFill>
              </a:rPr>
              <a:t>Increasing Cyber-Attacks:</a:t>
            </a:r>
            <a:endParaRPr lang="en-US" sz="1900" dirty="0">
              <a:solidFill>
                <a:schemeClr val="bg1"/>
              </a:solidFill>
            </a:endParaRPr>
          </a:p>
          <a:p>
            <a:pPr marL="742950" lvl="1" indent="-285750">
              <a:lnSpc>
                <a:spcPct val="150000"/>
              </a:lnSpc>
              <a:buFont typeface="Arial" panose="020B0604020202020204" pitchFamily="34" charset="0"/>
              <a:buChar char="•"/>
            </a:pPr>
            <a:r>
              <a:rPr lang="en-US" sz="1900" dirty="0">
                <a:solidFill>
                  <a:schemeClr val="bg1"/>
                </a:solidFill>
              </a:rPr>
              <a:t>The frequency and sophistication of cyber-attacks are escalating, making network security a critical concern.</a:t>
            </a:r>
          </a:p>
          <a:p>
            <a:pPr algn="ctr"/>
            <a:endParaRPr lang="en-DE" dirty="0">
              <a:solidFill>
                <a:schemeClr val="bg1"/>
              </a:solidFill>
            </a:endParaRPr>
          </a:p>
        </p:txBody>
      </p:sp>
    </p:spTree>
    <p:extLst>
      <p:ext uri="{BB962C8B-B14F-4D97-AF65-F5344CB8AC3E}">
        <p14:creationId xmlns:p14="http://schemas.microsoft.com/office/powerpoint/2010/main" val="38667546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Wisp</Template>
  <TotalTime>1527</TotalTime>
  <Words>1117</Words>
  <Application>Microsoft Office PowerPoint</Application>
  <PresentationFormat>Widescreen</PresentationFormat>
  <Paragraphs>140</Paragraphs>
  <Slides>19</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Aptos</vt:lpstr>
      <vt:lpstr>Aptos Black</vt:lpstr>
      <vt:lpstr>Arial</vt:lpstr>
      <vt:lpstr>Arial MT</vt:lpstr>
      <vt:lpstr>Baguet Script</vt:lpstr>
      <vt:lpstr>Calibri</vt:lpstr>
      <vt:lpstr>Calibri Light</vt:lpstr>
      <vt:lpstr>Comic Sans MS</vt:lpstr>
      <vt:lpstr>Courier New</vt:lpstr>
      <vt:lpstr>ProximaNovaA-Thin</vt:lpstr>
      <vt:lpstr>Symbol</vt:lpstr>
      <vt:lpstr>Times New Roman</vt:lpstr>
      <vt:lpstr>Office Theme</vt:lpstr>
      <vt:lpstr>Source: https://www.neumetric.com/network-intrusion-detection-system/</vt:lpstr>
      <vt:lpstr>PowerPoint Presentation</vt:lpstr>
      <vt:lpstr>Introduction</vt:lpstr>
      <vt:lpstr>Network Intrusion Detection System (NIDS)</vt:lpstr>
      <vt:lpstr>Network Intrusion Detection System (NIDS)</vt:lpstr>
      <vt:lpstr>Where is it used?</vt:lpstr>
      <vt:lpstr>History of Intrusion Detection Systems (IDS):</vt:lpstr>
      <vt:lpstr>NSL-KDD Dataset</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 Hameed Bhayo</dc:creator>
  <cp:lastModifiedBy>Siddiquee, Md Ashraful Hakim Khan</cp:lastModifiedBy>
  <cp:revision>299</cp:revision>
  <cp:lastPrinted>2023-01-03T13:22:27Z</cp:lastPrinted>
  <dcterms:created xsi:type="dcterms:W3CDTF">2023-01-01T17:15:18Z</dcterms:created>
  <dcterms:modified xsi:type="dcterms:W3CDTF">2024-07-12T01:55:00Z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2022-01-19T00:00:00Z</vt:filetime>
  </property>
  <property fmtid="{D5CDD505-2E9C-101B-9397-08002B2CF9AE}" pid="3" name="Creator">
    <vt:lpwstr>Microsoft® PowerPoint® 2013</vt:lpwstr>
  </property>
  <property fmtid="{D5CDD505-2E9C-101B-9397-08002B2CF9AE}" pid="4" name="LastSaved">
    <vt:filetime>2023-01-01T00:00:00Z</vt:filetime>
  </property>
</Properties>
</file>